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7" r:id="rId5"/>
    <p:sldMasterId id="2147483721" r:id="rId6"/>
  </p:sldMasterIdLst>
  <p:notesMasterIdLst>
    <p:notesMasterId r:id="rId19"/>
  </p:notesMasterIdLst>
  <p:sldIdLst>
    <p:sldId id="257" r:id="rId7"/>
    <p:sldId id="324" r:id="rId8"/>
    <p:sldId id="317" r:id="rId9"/>
    <p:sldId id="318" r:id="rId10"/>
    <p:sldId id="319" r:id="rId11"/>
    <p:sldId id="320" r:id="rId12"/>
    <p:sldId id="325" r:id="rId13"/>
    <p:sldId id="326" r:id="rId14"/>
    <p:sldId id="321" r:id="rId15"/>
    <p:sldId id="322" r:id="rId16"/>
    <p:sldId id="327" r:id="rId17"/>
    <p:sldId id="30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6" autoAdjust="0"/>
    <p:restoredTop sz="94660"/>
  </p:normalViewPr>
  <p:slideViewPr>
    <p:cSldViewPr>
      <p:cViewPr varScale="1">
        <p:scale>
          <a:sx n="65" d="100"/>
          <a:sy n="65" d="100"/>
        </p:scale>
        <p:origin x="-678"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73790-FC78-4B7C-994C-001551491B12}" type="datetimeFigureOut">
              <a:rPr lang="en-GB" smtClean="0"/>
              <a:t>08/08/2016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FB5619-8711-4638-A58C-EF0E13A8EEA0}" type="slidenum">
              <a:rPr lang="en-GB" smtClean="0"/>
              <a:t>‹#›</a:t>
            </a:fld>
            <a:endParaRPr lang="en-GB"/>
          </a:p>
        </p:txBody>
      </p:sp>
    </p:spTree>
    <p:extLst>
      <p:ext uri="{BB962C8B-B14F-4D97-AF65-F5344CB8AC3E}">
        <p14:creationId xmlns:p14="http://schemas.microsoft.com/office/powerpoint/2010/main" val="7242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B5619-8711-4638-A58C-EF0E13A8EEA0}" type="slidenum">
              <a:rPr lang="en-GB" smtClean="0"/>
              <a:t>6</a:t>
            </a:fld>
            <a:endParaRPr lang="en-GB"/>
          </a:p>
        </p:txBody>
      </p:sp>
    </p:spTree>
    <p:extLst>
      <p:ext uri="{BB962C8B-B14F-4D97-AF65-F5344CB8AC3E}">
        <p14:creationId xmlns:p14="http://schemas.microsoft.com/office/powerpoint/2010/main" val="3530137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9" Type="http://schemas.openxmlformats.org/officeDocument/2006/relationships/image" Target="../media/image73.gif"/><Relationship Id="rId3" Type="http://schemas.openxmlformats.org/officeDocument/2006/relationships/image" Target="../media/image19.png"/><Relationship Id="rId21" Type="http://schemas.openxmlformats.org/officeDocument/2006/relationships/image" Target="../media/image57.jpg"/><Relationship Id="rId34" Type="http://schemas.openxmlformats.org/officeDocument/2006/relationships/image" Target="../media/image68.jpe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33" Type="http://schemas.openxmlformats.org/officeDocument/2006/relationships/image" Target="../media/image67.png"/><Relationship Id="rId38" Type="http://schemas.openxmlformats.org/officeDocument/2006/relationships/image" Target="../media/image72.png"/><Relationship Id="rId2" Type="http://schemas.openxmlformats.org/officeDocument/2006/relationships/image" Target="../media/image39.png"/><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hyperlink" Target="http://www.google.co.uk/url?sa=i&amp;rct=j&amp;q=&amp;esrc=s&amp;source=images&amp;cd=&amp;cad=rja&amp;uact=8&amp;ved=0ahUKEwjGgbD-_KjKAhUFRBQKHblpAFcQjRwIBw&amp;url=http://kempshillwind.org.uk/about/forestry/&amp;bvm=bv.111677986,d.d24&amp;psig=AFQjCNHdTqG1_gfSxC8SCwT2fQjvcvf7UA&amp;ust=1452849683973026" TargetMode="External"/><Relationship Id="rId1" Type="http://schemas.openxmlformats.org/officeDocument/2006/relationships/slideMaster" Target="../slideMasters/slideMaster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6.png"/><Relationship Id="rId37" Type="http://schemas.openxmlformats.org/officeDocument/2006/relationships/image" Target="../media/image71.jpeg"/><Relationship Id="rId40" Type="http://schemas.openxmlformats.org/officeDocument/2006/relationships/image" Target="../media/image74.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jpg"/><Relationship Id="rId28" Type="http://schemas.openxmlformats.org/officeDocument/2006/relationships/image" Target="../media/image63.jpeg"/><Relationship Id="rId36" Type="http://schemas.openxmlformats.org/officeDocument/2006/relationships/image" Target="../media/image70.jpeg"/><Relationship Id="rId10" Type="http://schemas.openxmlformats.org/officeDocument/2006/relationships/image" Target="../media/image46.jpeg"/><Relationship Id="rId19" Type="http://schemas.openxmlformats.org/officeDocument/2006/relationships/image" Target="../media/image55.png"/><Relationship Id="rId31"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hyperlink" Target="http://www.google.co.uk/url?sa=i&amp;rct=j&amp;q=&amp;esrc=s&amp;source=images&amp;cd=&amp;cad=rja&amp;uact=8&amp;ved=0ahUKEwidnPuZ_KjKAhWIVRQKHcBPDz0QjRwIBw&amp;url=http://consumercomplaintsnumbers.co.uk/numbers/edf-energy-complaints-0800-051-1643/&amp;psig=AFQjCNGPKrZmRKO2TRtYmN0gVhjvDVhEIg&amp;ust=1452849477471981" TargetMode="External"/><Relationship Id="rId30" Type="http://schemas.openxmlformats.org/officeDocument/2006/relationships/image" Target="../media/image64.jpeg"/><Relationship Id="rId35" Type="http://schemas.openxmlformats.org/officeDocument/2006/relationships/image" Target="../media/image69.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580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427433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82060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preserve="1">
  <p:cSld name="Title Slide">
    <p:spTree>
      <p:nvGrpSpPr>
        <p:cNvPr id="1" name=""/>
        <p:cNvGrpSpPr/>
        <p:nvPr/>
      </p:nvGrpSpPr>
      <p:grpSpPr>
        <a:xfrm>
          <a:off x="0" y="0"/>
          <a:ext cx="0" cy="0"/>
          <a:chOff x="0" y="0"/>
          <a:chExt cx="0" cy="0"/>
        </a:xfrm>
      </p:grpSpPr>
      <p:pic>
        <p:nvPicPr>
          <p:cNvPr id="4" name="Picture 15" descr="RES Master Bkgrnd SCT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Blue2 PNG copy"/>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620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Holding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34100" y="484188"/>
            <a:ext cx="252571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Grp="1" noChangeArrowheads="1"/>
          </p:cNvSpPr>
          <p:nvPr>
            <p:ph type="ctrTitle"/>
          </p:nvPr>
        </p:nvSpPr>
        <p:spPr>
          <a:xfrm>
            <a:off x="190500" y="576263"/>
            <a:ext cx="5643563" cy="752475"/>
          </a:xfrm>
        </p:spPr>
        <p:txBody>
          <a:bodyPr anchor="t"/>
          <a:lstStyle>
            <a:lvl1pPr>
              <a:defRPr sz="2200"/>
            </a:lvl1pPr>
          </a:lstStyle>
          <a:p>
            <a:r>
              <a:rPr lang="en-US"/>
              <a:t>Click to edit Master title style</a:t>
            </a:r>
          </a:p>
        </p:txBody>
      </p:sp>
      <p:sp>
        <p:nvSpPr>
          <p:cNvPr id="6147" name="Rectangle 3"/>
          <p:cNvSpPr>
            <a:spLocks noGrp="1" noChangeArrowheads="1"/>
          </p:cNvSpPr>
          <p:nvPr>
            <p:ph type="subTitle" idx="1"/>
          </p:nvPr>
        </p:nvSpPr>
        <p:spPr>
          <a:xfrm>
            <a:off x="204788" y="1328738"/>
            <a:ext cx="5629275" cy="922337"/>
          </a:xfrm>
        </p:spPr>
        <p:txBody>
          <a:bodyPr/>
          <a:lstStyle>
            <a:lvl1pPr marL="0" indent="0">
              <a:spcBef>
                <a:spcPct val="0"/>
              </a:spcBef>
              <a:buFontTx/>
              <a:buNone/>
              <a:defRPr sz="1400">
                <a:solidFill>
                  <a:schemeClr val="bg1"/>
                </a:solidFill>
              </a:defRPr>
            </a:lvl1pPr>
          </a:lstStyle>
          <a:p>
            <a:r>
              <a:rPr lang="en-US"/>
              <a:t>Click to edit Master subtitle style</a:t>
            </a:r>
          </a:p>
        </p:txBody>
      </p:sp>
      <p:sp>
        <p:nvSpPr>
          <p:cNvPr id="7" name="Rectangle 12"/>
          <p:cNvSpPr>
            <a:spLocks noGrp="1" noChangeArrowheads="1"/>
          </p:cNvSpPr>
          <p:nvPr>
            <p:ph type="sldNum" sz="quarter" idx="10"/>
          </p:nvPr>
        </p:nvSpPr>
        <p:spPr/>
        <p:txBody>
          <a:bodyPr/>
          <a:lstStyle>
            <a:lvl1pPr>
              <a:defRPr>
                <a:solidFill>
                  <a:srgbClr val="FFFFFF"/>
                </a:solidFill>
              </a:defRPr>
            </a:lvl1pPr>
          </a:lstStyle>
          <a:p>
            <a:pPr>
              <a:defRPr/>
            </a:pPr>
            <a:fld id="{3263112D-6174-48D2-AF07-B2CD0EC38F47}" type="slidenum">
              <a:rPr lang="en-US"/>
              <a:pPr>
                <a:defRPr/>
              </a:pPr>
              <a:t>‹#›</a:t>
            </a:fld>
            <a:endParaRPr lang="en-US"/>
          </a:p>
        </p:txBody>
      </p:sp>
    </p:spTree>
    <p:extLst>
      <p:ext uri="{BB962C8B-B14F-4D97-AF65-F5344CB8AC3E}">
        <p14:creationId xmlns:p14="http://schemas.microsoft.com/office/powerpoint/2010/main" val="232998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4AEBD4E7-68A5-4922-A600-39A8B0B7D74F}" type="slidenum">
              <a:rPr lang="en-US"/>
              <a:pPr>
                <a:defRPr/>
              </a:pPr>
              <a:t>‹#›</a:t>
            </a:fld>
            <a:endParaRPr lang="en-US"/>
          </a:p>
        </p:txBody>
      </p:sp>
    </p:spTree>
    <p:extLst>
      <p:ext uri="{BB962C8B-B14F-4D97-AF65-F5344CB8AC3E}">
        <p14:creationId xmlns:p14="http://schemas.microsoft.com/office/powerpoint/2010/main" val="1393771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808762A9-382D-442F-BBE7-B7493E9E5D83}" type="slidenum">
              <a:rPr lang="en-US"/>
              <a:pPr>
                <a:defRPr/>
              </a:pPr>
              <a:t>‹#›</a:t>
            </a:fld>
            <a:endParaRPr lang="en-US"/>
          </a:p>
        </p:txBody>
      </p:sp>
    </p:spTree>
    <p:extLst>
      <p:ext uri="{BB962C8B-B14F-4D97-AF65-F5344CB8AC3E}">
        <p14:creationId xmlns:p14="http://schemas.microsoft.com/office/powerpoint/2010/main" val="2796967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85750" y="1435100"/>
            <a:ext cx="3962400"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00550" y="1435100"/>
            <a:ext cx="3963988"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3"/>
          <p:cNvSpPr>
            <a:spLocks noGrp="1" noChangeArrowheads="1"/>
          </p:cNvSpPr>
          <p:nvPr>
            <p:ph type="sldNum" sz="quarter" idx="10"/>
          </p:nvPr>
        </p:nvSpPr>
        <p:spPr>
          <a:ln/>
        </p:spPr>
        <p:txBody>
          <a:bodyPr/>
          <a:lstStyle>
            <a:lvl1pPr>
              <a:defRPr/>
            </a:lvl1pPr>
          </a:lstStyle>
          <a:p>
            <a:pPr>
              <a:defRPr/>
            </a:pPr>
            <a:fld id="{AFBB7952-9B54-4AF3-A50B-0889E2427A97}" type="slidenum">
              <a:rPr lang="en-US"/>
              <a:pPr>
                <a:defRPr/>
              </a:pPr>
              <a:t>‹#›</a:t>
            </a:fld>
            <a:endParaRPr lang="en-US"/>
          </a:p>
        </p:txBody>
      </p:sp>
    </p:spTree>
    <p:extLst>
      <p:ext uri="{BB962C8B-B14F-4D97-AF65-F5344CB8AC3E}">
        <p14:creationId xmlns:p14="http://schemas.microsoft.com/office/powerpoint/2010/main" val="1863160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3"/>
          <p:cNvSpPr>
            <a:spLocks noGrp="1" noChangeArrowheads="1"/>
          </p:cNvSpPr>
          <p:nvPr>
            <p:ph type="sldNum" sz="quarter" idx="10"/>
          </p:nvPr>
        </p:nvSpPr>
        <p:spPr>
          <a:ln/>
        </p:spPr>
        <p:txBody>
          <a:bodyPr/>
          <a:lstStyle>
            <a:lvl1pPr>
              <a:defRPr/>
            </a:lvl1pPr>
          </a:lstStyle>
          <a:p>
            <a:pPr>
              <a:defRPr/>
            </a:pPr>
            <a:fld id="{8865CC21-8268-4104-A363-BC75DD8E82DD}" type="slidenum">
              <a:rPr lang="en-US"/>
              <a:pPr>
                <a:defRPr/>
              </a:pPr>
              <a:t>‹#›</a:t>
            </a:fld>
            <a:endParaRPr lang="en-US"/>
          </a:p>
        </p:txBody>
      </p:sp>
    </p:spTree>
    <p:extLst>
      <p:ext uri="{BB962C8B-B14F-4D97-AF65-F5344CB8AC3E}">
        <p14:creationId xmlns:p14="http://schemas.microsoft.com/office/powerpoint/2010/main" val="4755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3"/>
          <p:cNvSpPr>
            <a:spLocks noGrp="1" noChangeArrowheads="1"/>
          </p:cNvSpPr>
          <p:nvPr>
            <p:ph type="sldNum" sz="quarter" idx="10"/>
          </p:nvPr>
        </p:nvSpPr>
        <p:spPr>
          <a:ln/>
        </p:spPr>
        <p:txBody>
          <a:bodyPr/>
          <a:lstStyle>
            <a:lvl1pPr>
              <a:defRPr/>
            </a:lvl1pPr>
          </a:lstStyle>
          <a:p>
            <a:pPr>
              <a:defRPr/>
            </a:pPr>
            <a:fld id="{DABC4CB4-F94A-488F-B15D-D48FA9A3B675}" type="slidenum">
              <a:rPr lang="en-US"/>
              <a:pPr>
                <a:defRPr/>
              </a:pPr>
              <a:t>‹#›</a:t>
            </a:fld>
            <a:endParaRPr lang="en-US"/>
          </a:p>
        </p:txBody>
      </p:sp>
    </p:spTree>
    <p:extLst>
      <p:ext uri="{BB962C8B-B14F-4D97-AF65-F5344CB8AC3E}">
        <p14:creationId xmlns:p14="http://schemas.microsoft.com/office/powerpoint/2010/main" val="1397109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79839D41-FEC4-42B4-9F3B-BF949774F31A}" type="slidenum">
              <a:rPr lang="en-US"/>
              <a:pPr>
                <a:defRPr/>
              </a:pPr>
              <a:t>‹#›</a:t>
            </a:fld>
            <a:endParaRPr lang="en-US"/>
          </a:p>
        </p:txBody>
      </p:sp>
    </p:spTree>
    <p:extLst>
      <p:ext uri="{BB962C8B-B14F-4D97-AF65-F5344CB8AC3E}">
        <p14:creationId xmlns:p14="http://schemas.microsoft.com/office/powerpoint/2010/main" val="3382906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C89B759B-1251-48CD-BB25-B91440C36CB0}" type="slidenum">
              <a:rPr lang="en-US"/>
              <a:pPr>
                <a:defRPr/>
              </a:pPr>
              <a:t>‹#›</a:t>
            </a:fld>
            <a:endParaRPr lang="en-US"/>
          </a:p>
        </p:txBody>
      </p:sp>
    </p:spTree>
    <p:extLst>
      <p:ext uri="{BB962C8B-B14F-4D97-AF65-F5344CB8AC3E}">
        <p14:creationId xmlns:p14="http://schemas.microsoft.com/office/powerpoint/2010/main" val="321701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59158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94D393A8-E0B9-4E96-BDCD-0F552CFF6A6C}" type="slidenum">
              <a:rPr lang="en-US"/>
              <a:pPr>
                <a:defRPr/>
              </a:pPr>
              <a:t>‹#›</a:t>
            </a:fld>
            <a:endParaRPr lang="en-US"/>
          </a:p>
        </p:txBody>
      </p:sp>
    </p:spTree>
    <p:extLst>
      <p:ext uri="{BB962C8B-B14F-4D97-AF65-F5344CB8AC3E}">
        <p14:creationId xmlns:p14="http://schemas.microsoft.com/office/powerpoint/2010/main" val="4275974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85AE2F88-DC3F-4F0A-A9C8-CF4A7E945196}" type="slidenum">
              <a:rPr lang="en-US"/>
              <a:pPr>
                <a:defRPr/>
              </a:pPr>
              <a:t>‹#›</a:t>
            </a:fld>
            <a:endParaRPr lang="en-US"/>
          </a:p>
        </p:txBody>
      </p:sp>
    </p:spTree>
    <p:extLst>
      <p:ext uri="{BB962C8B-B14F-4D97-AF65-F5344CB8AC3E}">
        <p14:creationId xmlns:p14="http://schemas.microsoft.com/office/powerpoint/2010/main" val="4250183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21C7DA36-D32B-4F08-B107-74E48D5B2A44}" type="slidenum">
              <a:rPr lang="en-US"/>
              <a:pPr>
                <a:defRPr/>
              </a:pPr>
              <a:t>‹#›</a:t>
            </a:fld>
            <a:endParaRPr lang="en-US"/>
          </a:p>
        </p:txBody>
      </p:sp>
    </p:spTree>
    <p:extLst>
      <p:ext uri="{BB962C8B-B14F-4D97-AF65-F5344CB8AC3E}">
        <p14:creationId xmlns:p14="http://schemas.microsoft.com/office/powerpoint/2010/main" val="16928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13" name="Picture 2" descr="Z:\Logos\RES logo folder\logo_300x600.jpg"/>
          <p:cNvPicPr>
            <a:picLocks noChangeAspect="1" noChangeArrowheads="1"/>
          </p:cNvPicPr>
          <p:nvPr userDrawn="1"/>
        </p:nvPicPr>
        <p:blipFill>
          <a:blip r:embed="rId2" cstate="screen"/>
          <a:srcRect/>
          <a:stretch>
            <a:fillRect/>
          </a:stretch>
        </p:blipFill>
        <p:spPr bwMode="auto">
          <a:xfrm>
            <a:off x="511856" y="880599"/>
            <a:ext cx="2687112" cy="1343556"/>
          </a:xfrm>
          <a:prstGeom prst="rect">
            <a:avLst/>
          </a:prstGeom>
          <a:noFill/>
        </p:spPr>
      </p:pic>
      <p:pic>
        <p:nvPicPr>
          <p:cNvPr id="6" name="Picture 2" descr="Z:\Group\Branding Elements\Logos\Icons\RES_5icons_LATEST_notext.jpg"/>
          <p:cNvPicPr>
            <a:picLocks noChangeAspect="1" noChangeArrowheads="1"/>
          </p:cNvPicPr>
          <p:nvPr userDrawn="1"/>
        </p:nvPicPr>
        <p:blipFill>
          <a:blip r:embed="rId3" cstate="print"/>
          <a:srcRect/>
          <a:stretch>
            <a:fillRect/>
          </a:stretch>
        </p:blipFill>
        <p:spPr bwMode="auto">
          <a:xfrm>
            <a:off x="782460" y="4339366"/>
            <a:ext cx="7153276" cy="1304925"/>
          </a:xfrm>
          <a:prstGeom prst="rect">
            <a:avLst/>
          </a:prstGeom>
          <a:noFill/>
          <a:effectLst>
            <a:reflection blurRad="6350" stA="50000" endA="300" endPos="55500" dist="50800" dir="5400000" sy="-100000" algn="bl" rotWithShape="0"/>
          </a:effectLst>
        </p:spPr>
      </p:pic>
    </p:spTree>
    <p:extLst>
      <p:ext uri="{BB962C8B-B14F-4D97-AF65-F5344CB8AC3E}">
        <p14:creationId xmlns:p14="http://schemas.microsoft.com/office/powerpoint/2010/main" val="284631745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7"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53468669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
        <p:nvSpPr>
          <p:cNvPr id="3"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4"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3347019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3"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94616529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8"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18494132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a:defRPr/>
            </a:pPr>
            <a:fld id="{716D086E-44DA-4C43-B922-063D4B92383C}" type="slidenum">
              <a:rPr lang="en-US">
                <a:solidFill>
                  <a:srgbClr val="969696">
                    <a:lumMod val="60000"/>
                    <a:lumOff val="40000"/>
                  </a:srgbClr>
                </a:solidFill>
              </a:rPr>
              <a:pPr>
                <a:defRPr/>
              </a:pPr>
              <a:t>‹#›</a:t>
            </a:fld>
            <a:endParaRPr lang="en-US">
              <a:solidFill>
                <a:srgbClr val="969696">
                  <a:lumMod val="60000"/>
                  <a:lumOff val="40000"/>
                </a:srgbClr>
              </a:solidFill>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16940595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40007152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t>08/08/2016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19878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88662448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STORAGE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955493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TRANSMISSION</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60419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DSM</a:t>
            </a:r>
            <a:endParaRPr lang="en-GB" sz="3600" b="1" dirty="0">
              <a:solidFill>
                <a:srgbClr val="FFFFFF"/>
              </a:solidFill>
              <a:latin typeface="Arial" pitchFamily="34" charset="0"/>
              <a:cs typeface="Arial" pitchFamily="34" charset="0"/>
            </a:endParaRPr>
          </a:p>
        </p:txBody>
      </p:sp>
      <p:pic>
        <p:nvPicPr>
          <p:cNvPr id="2050" name="Picture 2"/>
          <p:cNvPicPr>
            <a:picLocks noChangeAspect="1" noChangeArrowheads="1"/>
          </p:cNvPicPr>
          <p:nvPr userDrawn="1"/>
        </p:nvPicPr>
        <p:blipFill>
          <a:blip r:embed="rId2" cstate="print"/>
          <a:srcRect/>
          <a:stretch>
            <a:fillRect/>
          </a:stretch>
        </p:blipFill>
        <p:spPr bwMode="auto">
          <a:xfrm>
            <a:off x="158496" y="2215759"/>
            <a:ext cx="4669536" cy="3971681"/>
          </a:xfrm>
          <a:prstGeom prst="rect">
            <a:avLst/>
          </a:prstGeom>
          <a:noFill/>
          <a:ln w="9525">
            <a:noFill/>
            <a:miter lim="800000"/>
            <a:headEnd/>
            <a:tailEnd/>
          </a:ln>
        </p:spPr>
      </p:pic>
    </p:spTree>
    <p:extLst>
      <p:ext uri="{BB962C8B-B14F-4D97-AF65-F5344CB8AC3E}">
        <p14:creationId xmlns:p14="http://schemas.microsoft.com/office/powerpoint/2010/main" val="30985570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2" name="Picture 2" descr="Z:\Logos\icons\RES_6icons_web.jpg"/>
          <p:cNvPicPr>
            <a:picLocks noChangeAspect="1" noChangeArrowheads="1"/>
          </p:cNvPicPr>
          <p:nvPr userDrawn="1"/>
        </p:nvPicPr>
        <p:blipFill>
          <a:blip r:embed="rId2" cstate="print"/>
          <a:srcRect/>
          <a:stretch>
            <a:fillRect/>
          </a:stretch>
        </p:blipFill>
        <p:spPr bwMode="auto">
          <a:xfrm>
            <a:off x="748128" y="4244810"/>
            <a:ext cx="7656838" cy="1161669"/>
          </a:xfrm>
          <a:prstGeom prst="rect">
            <a:avLst/>
          </a:prstGeom>
          <a:noFill/>
          <a:effectLst>
            <a:reflection blurRad="6350" stA="50000" endA="300" endPos="55500" dist="50800" dir="5400000" sy="-100000" algn="bl" rotWithShape="0"/>
          </a:effectLst>
        </p:spPr>
      </p:pic>
      <p:sp>
        <p:nvSpPr>
          <p:cNvPr id="7" name="Rectangle 12"/>
          <p:cNvSpPr>
            <a:spLocks noGrp="1" noChangeArrowheads="1"/>
          </p:cNvSpPr>
          <p:nvPr>
            <p:ph type="sldNum" sz="quarter" idx="10"/>
          </p:nvPr>
        </p:nvSpPr>
        <p:spPr>
          <a:xfrm>
            <a:off x="7843838" y="6454775"/>
            <a:ext cx="938212" cy="306388"/>
          </a:xfrm>
          <a:prstGeom prst="rect">
            <a:avLst/>
          </a:prstGeom>
        </p:spPr>
        <p:txBody>
          <a:bodyPr/>
          <a:lstStyle>
            <a:lvl1pPr>
              <a:defRPr>
                <a:solidFill>
                  <a:schemeClr val="bg1"/>
                </a:solidFill>
              </a:defRPr>
            </a:lvl1pPr>
          </a:lstStyle>
          <a:p>
            <a:pPr fontAlgn="base">
              <a:spcBef>
                <a:spcPct val="0"/>
              </a:spcBef>
              <a:spcAft>
                <a:spcPct val="0"/>
              </a:spcAft>
              <a:defRPr/>
            </a:pPr>
            <a:fld id="{BA5324F8-EFEF-4C5F-811A-35CC7624FAAE}" type="slidenum">
              <a:rPr lang="en-US">
                <a:solidFill>
                  <a:srgbClr val="FFFFFF"/>
                </a:solidFill>
                <a:latin typeface="Arial" charset="0"/>
              </a:rPr>
              <a:pPr fontAlgn="base">
                <a:spcBef>
                  <a:spcPct val="0"/>
                </a:spcBef>
                <a:spcAft>
                  <a:spcPct val="0"/>
                </a:spcAft>
                <a:defRPr/>
              </a:pPr>
              <a:t>‹#›</a:t>
            </a:fld>
            <a:endParaRPr lang="en-US">
              <a:solidFill>
                <a:srgbClr val="FFFFFF"/>
              </a:solidFill>
              <a:latin typeface="Arial" charset="0"/>
            </a:endParaRPr>
          </a:p>
        </p:txBody>
      </p:sp>
      <p:pic>
        <p:nvPicPr>
          <p:cNvPr id="13" name="Picture 2" descr="Z:\Logos\RES logo folder\logo_300x600.jpg"/>
          <p:cNvPicPr>
            <a:picLocks noChangeAspect="1" noChangeArrowheads="1"/>
          </p:cNvPicPr>
          <p:nvPr userDrawn="1"/>
        </p:nvPicPr>
        <p:blipFill>
          <a:blip r:embed="rId3" cstate="screen"/>
          <a:srcRect/>
          <a:stretch>
            <a:fillRect/>
          </a:stretch>
        </p:blipFill>
        <p:spPr bwMode="auto">
          <a:xfrm>
            <a:off x="511856" y="880599"/>
            <a:ext cx="2687112" cy="1343556"/>
          </a:xfrm>
          <a:prstGeom prst="rect">
            <a:avLst/>
          </a:prstGeom>
          <a:noFill/>
        </p:spPr>
      </p:pic>
    </p:spTree>
    <p:extLst>
      <p:ext uri="{BB962C8B-B14F-4D97-AF65-F5344CB8AC3E}">
        <p14:creationId xmlns:p14="http://schemas.microsoft.com/office/powerpoint/2010/main" val="21527128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45536602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Tree>
    <p:extLst>
      <p:ext uri="{BB962C8B-B14F-4D97-AF65-F5344CB8AC3E}">
        <p14:creationId xmlns:p14="http://schemas.microsoft.com/office/powerpoint/2010/main" val="34246794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55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741702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fontAlgn="base">
              <a:spcBef>
                <a:spcPct val="0"/>
              </a:spcBef>
              <a:spcAft>
                <a:spcPct val="0"/>
              </a:spcAft>
              <a:defRPr/>
            </a:pPr>
            <a:fld id="{716D086E-44DA-4C43-B922-063D4B92383C}" type="slidenum">
              <a:rPr lang="en-US">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5874784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t>08/08/2016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392309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4185187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72652252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pic>
        <p:nvPicPr>
          <p:cNvPr id="883716" name="Picture 4" descr="Z:\Logos\icons\RES_6icons_RGB-01.png"/>
          <p:cNvPicPr>
            <a:picLocks noChangeAspect="1" noChangeArrowheads="1"/>
          </p:cNvPicPr>
          <p:nvPr userDrawn="1"/>
        </p:nvPicPr>
        <p:blipFill>
          <a:blip r:embed="rId2" cstate="screen"/>
          <a:srcRect/>
          <a:stretch>
            <a:fillRect/>
          </a:stretch>
        </p:blipFill>
        <p:spPr bwMode="auto">
          <a:xfrm>
            <a:off x="982135" y="1506348"/>
            <a:ext cx="3352800" cy="4948427"/>
          </a:xfrm>
          <a:prstGeom prst="rect">
            <a:avLst/>
          </a:prstGeom>
          <a:noFill/>
        </p:spPr>
      </p:pic>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THERMAL</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57497260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007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4738" name="Picture 2" descr="Z:\Logos\icons\RES_6icons_RGB-01.png"/>
          <p:cNvPicPr>
            <a:picLocks noChangeAspect="1" noChangeArrowheads="1"/>
          </p:cNvPicPr>
          <p:nvPr userDrawn="1"/>
        </p:nvPicPr>
        <p:blipFill>
          <a:blip r:embed="rId2" cstate="screen"/>
          <a:srcRect/>
          <a:stretch>
            <a:fillRect/>
          </a:stretch>
        </p:blipFill>
        <p:spPr bwMode="auto">
          <a:xfrm>
            <a:off x="764117" y="1697754"/>
            <a:ext cx="4394198" cy="4757022"/>
          </a:xfrm>
          <a:prstGeom prst="rect">
            <a:avLst/>
          </a:prstGeom>
          <a:noFill/>
        </p:spPr>
      </p:pic>
      <p:cxnSp>
        <p:nvCxnSpPr>
          <p:cNvPr id="6" name="Straight Connector 5"/>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MARINE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11573643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INFRASTRUCTURE</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050589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ENERGY SERVICES</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7130659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95738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36637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32165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8938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t>08/08/2016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7756532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550649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69583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10605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417305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4730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43658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644699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8558"/>
            <a:ext cx="9252520" cy="1349326"/>
          </a:xfrm>
          <a:prstGeom prst="rect">
            <a:avLst/>
          </a:prstGeom>
        </p:spPr>
      </p:pic>
      <p:pic>
        <p:nvPicPr>
          <p:cNvPr id="16" name="Picture 15" descr="Natural-Power-log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91880" y="188640"/>
            <a:ext cx="2088232" cy="835292"/>
          </a:xfrm>
          <a:prstGeom prst="rect">
            <a:avLst/>
          </a:prstGeom>
        </p:spPr>
      </p:pic>
      <p:sp>
        <p:nvSpPr>
          <p:cNvPr id="9" name="TextBox 8"/>
          <p:cNvSpPr txBox="1"/>
          <p:nvPr userDrawn="1"/>
        </p:nvSpPr>
        <p:spPr>
          <a:xfrm>
            <a:off x="3743908" y="5104246"/>
            <a:ext cx="1559840" cy="666849"/>
          </a:xfrm>
          <a:prstGeom prst="rect">
            <a:avLst/>
          </a:prstGeom>
          <a:noFill/>
        </p:spPr>
        <p:txBody>
          <a:bodyPr wrap="square" rtlCol="0">
            <a:spAutoFit/>
          </a:bodyPr>
          <a:lstStyle/>
          <a:p>
            <a:pPr algn="ctr"/>
            <a:r>
              <a:rPr lang="en-GB" sz="4000" baseline="30000" dirty="0" smtClean="0">
                <a:solidFill>
                  <a:srgbClr val="401C7E"/>
                </a:solidFill>
              </a:rPr>
              <a:t>9 MtCO</a:t>
            </a:r>
            <a:r>
              <a:rPr lang="en-GB" sz="2000" baseline="33000" dirty="0" smtClean="0">
                <a:solidFill>
                  <a:srgbClr val="401C7E"/>
                </a:solidFill>
              </a:rPr>
              <a:t>2</a:t>
            </a:r>
          </a:p>
          <a:p>
            <a:pPr algn="ctr"/>
            <a:r>
              <a:rPr lang="en-GB" sz="1600" baseline="30000" dirty="0" smtClean="0">
                <a:solidFill>
                  <a:srgbClr val="401C7E"/>
                </a:solidFill>
              </a:rPr>
              <a:t>abated annually</a:t>
            </a:r>
          </a:p>
        </p:txBody>
      </p:sp>
      <p:sp>
        <p:nvSpPr>
          <p:cNvPr id="10" name="TextBox 9"/>
          <p:cNvSpPr txBox="1"/>
          <p:nvPr userDrawn="1"/>
        </p:nvSpPr>
        <p:spPr>
          <a:xfrm>
            <a:off x="2141730" y="5118490"/>
            <a:ext cx="1559840" cy="830996"/>
          </a:xfrm>
          <a:prstGeom prst="rect">
            <a:avLst/>
          </a:prstGeom>
          <a:noFill/>
        </p:spPr>
        <p:txBody>
          <a:bodyPr wrap="square" rtlCol="0">
            <a:spAutoFit/>
          </a:bodyPr>
          <a:lstStyle/>
          <a:p>
            <a:pPr algn="ctr"/>
            <a:r>
              <a:rPr lang="en-GB" sz="4000" baseline="30000" dirty="0" smtClean="0">
                <a:solidFill>
                  <a:srgbClr val="401C7E"/>
                </a:solidFill>
              </a:rPr>
              <a:t>4,743,470</a:t>
            </a:r>
          </a:p>
          <a:p>
            <a:pPr algn="ctr"/>
            <a:r>
              <a:rPr lang="en-GB" sz="1600" baseline="30000" dirty="0" smtClean="0">
                <a:solidFill>
                  <a:srgbClr val="401C7E"/>
                </a:solidFill>
              </a:rPr>
              <a:t>equivalent (UK) homes powered</a:t>
            </a:r>
          </a:p>
        </p:txBody>
      </p:sp>
      <p:sp>
        <p:nvSpPr>
          <p:cNvPr id="11" name="TextBox 10"/>
          <p:cNvSpPr txBox="1"/>
          <p:nvPr userDrawn="1"/>
        </p:nvSpPr>
        <p:spPr>
          <a:xfrm>
            <a:off x="539552" y="5118490"/>
            <a:ext cx="1559840" cy="686774"/>
          </a:xfrm>
          <a:prstGeom prst="rect">
            <a:avLst/>
          </a:prstGeom>
          <a:noFill/>
        </p:spPr>
        <p:txBody>
          <a:bodyPr wrap="square" rtlCol="0">
            <a:spAutoFit/>
          </a:bodyPr>
          <a:lstStyle/>
          <a:p>
            <a:pPr algn="ctr"/>
            <a:r>
              <a:rPr lang="en-GB" sz="4000" baseline="30000" dirty="0" smtClean="0">
                <a:solidFill>
                  <a:srgbClr val="401C7E"/>
                </a:solidFill>
              </a:rPr>
              <a:t>69 GW</a:t>
            </a:r>
          </a:p>
          <a:p>
            <a:pPr algn="ctr"/>
            <a:r>
              <a:rPr lang="en-GB" sz="1600" baseline="30000" dirty="0" smtClean="0">
                <a:solidFill>
                  <a:srgbClr val="401C7E"/>
                </a:solidFill>
              </a:rPr>
              <a:t>project experience</a:t>
            </a:r>
          </a:p>
          <a:p>
            <a:pPr algn="ctr"/>
            <a:r>
              <a:rPr lang="en-GB" sz="1600" baseline="30000" dirty="0" smtClean="0">
                <a:solidFill>
                  <a:srgbClr val="401C7E"/>
                </a:solidFill>
              </a:rPr>
              <a:t> (and counting)</a:t>
            </a:r>
          </a:p>
        </p:txBody>
      </p:sp>
      <p:sp>
        <p:nvSpPr>
          <p:cNvPr id="12" name="TextBox 11"/>
          <p:cNvSpPr txBox="1"/>
          <p:nvPr userDrawn="1"/>
        </p:nvSpPr>
        <p:spPr>
          <a:xfrm>
            <a:off x="6948264" y="5118490"/>
            <a:ext cx="1559840" cy="686774"/>
          </a:xfrm>
          <a:prstGeom prst="rect">
            <a:avLst/>
          </a:prstGeom>
          <a:noFill/>
        </p:spPr>
        <p:txBody>
          <a:bodyPr wrap="square" rtlCol="0">
            <a:spAutoFit/>
          </a:bodyPr>
          <a:lstStyle/>
          <a:p>
            <a:pPr algn="ctr"/>
            <a:r>
              <a:rPr lang="en-GB" sz="4000" baseline="30000" dirty="0" smtClean="0">
                <a:solidFill>
                  <a:srgbClr val="401C7E"/>
                </a:solidFill>
              </a:rPr>
              <a:t>32</a:t>
            </a:r>
          </a:p>
          <a:p>
            <a:pPr algn="ctr"/>
            <a:r>
              <a:rPr lang="en-GB" sz="1600" baseline="30000" dirty="0" smtClean="0">
                <a:solidFill>
                  <a:srgbClr val="401C7E"/>
                </a:solidFill>
              </a:rPr>
              <a:t>countries of project experience</a:t>
            </a:r>
          </a:p>
        </p:txBody>
      </p:sp>
      <p:sp>
        <p:nvSpPr>
          <p:cNvPr id="13" name="TextBox 12"/>
          <p:cNvSpPr txBox="1"/>
          <p:nvPr userDrawn="1"/>
        </p:nvSpPr>
        <p:spPr>
          <a:xfrm>
            <a:off x="5346086" y="5104246"/>
            <a:ext cx="1559840" cy="551115"/>
          </a:xfrm>
          <a:prstGeom prst="rect">
            <a:avLst/>
          </a:prstGeom>
          <a:noFill/>
        </p:spPr>
        <p:txBody>
          <a:bodyPr wrap="square" rtlCol="0">
            <a:spAutoFit/>
          </a:bodyPr>
          <a:lstStyle/>
          <a:p>
            <a:pPr algn="ctr"/>
            <a:r>
              <a:rPr lang="en-GB" sz="4000" baseline="30000" dirty="0" smtClean="0">
                <a:solidFill>
                  <a:srgbClr val="401C7E"/>
                </a:solidFill>
              </a:rPr>
              <a:t>320+</a:t>
            </a:r>
          </a:p>
          <a:p>
            <a:pPr algn="ctr"/>
            <a:r>
              <a:rPr lang="en-GB" sz="1600" baseline="30000" dirty="0" smtClean="0">
                <a:solidFill>
                  <a:srgbClr val="401C7E"/>
                </a:solidFill>
              </a:rPr>
              <a:t>renewable experts</a:t>
            </a:r>
          </a:p>
        </p:txBody>
      </p:sp>
      <p:sp>
        <p:nvSpPr>
          <p:cNvPr id="17" name="Text Placeholder 1"/>
          <p:cNvSpPr>
            <a:spLocks noGrp="1"/>
          </p:cNvSpPr>
          <p:nvPr>
            <p:ph type="body" sz="quarter" idx="11" hasCustomPrompt="1"/>
          </p:nvPr>
        </p:nvSpPr>
        <p:spPr>
          <a:xfrm>
            <a:off x="251520" y="2492896"/>
            <a:ext cx="8640959" cy="648072"/>
          </a:xfrm>
          <a:prstGeom prst="rect">
            <a:avLst/>
          </a:prstGeom>
        </p:spPr>
        <p:txBody>
          <a:bodyPr/>
          <a:lstStyle>
            <a:lvl1pPr marL="0" indent="0" algn="ctr">
              <a:buNone/>
              <a:defRPr sz="2000">
                <a:solidFill>
                  <a:schemeClr val="tx1">
                    <a:lumMod val="60000"/>
                    <a:lumOff val="40000"/>
                  </a:schemeClr>
                </a:solidFill>
              </a:defRPr>
            </a:lvl1pPr>
          </a:lstStyle>
          <a:p>
            <a:pPr eaLnBrk="1" hangingPunct="1">
              <a:defRPr/>
            </a:pPr>
            <a:r>
              <a:rPr lang="en-US" dirty="0" smtClean="0"/>
              <a:t>Subheading</a:t>
            </a:r>
            <a:endParaRPr lang="en-US" dirty="0"/>
          </a:p>
        </p:txBody>
      </p:sp>
      <p:sp>
        <p:nvSpPr>
          <p:cNvPr id="18" name="Text Placeholder 6"/>
          <p:cNvSpPr>
            <a:spLocks noGrp="1"/>
          </p:cNvSpPr>
          <p:nvPr>
            <p:ph type="body" sz="quarter" idx="13" hasCustomPrompt="1"/>
          </p:nvPr>
        </p:nvSpPr>
        <p:spPr>
          <a:xfrm>
            <a:off x="251520" y="3645024"/>
            <a:ext cx="8640960" cy="1008112"/>
          </a:xfrm>
          <a:prstGeom prst="rect">
            <a:avLst/>
          </a:prstGeom>
        </p:spPr>
        <p:txBody>
          <a:bodyPr vert="horz"/>
          <a:lstStyle>
            <a:lvl1pPr marL="0" indent="0" algn="ctr">
              <a:lnSpc>
                <a:spcPct val="120000"/>
              </a:lnSpc>
              <a:buNone/>
              <a:defRPr sz="1400">
                <a:solidFill>
                  <a:schemeClr val="bg1">
                    <a:lumMod val="65000"/>
                  </a:schemeClr>
                </a:solidFill>
              </a:defRPr>
            </a:lvl1pPr>
          </a:lstStyle>
          <a:p>
            <a:pPr lvl="0"/>
            <a:r>
              <a:rPr lang="en-US" dirty="0" smtClean="0"/>
              <a:t>Presenter</a:t>
            </a:r>
          </a:p>
          <a:p>
            <a:pPr lvl="0"/>
            <a:r>
              <a:rPr lang="en-US" dirty="0" smtClean="0"/>
              <a:t>Venue</a:t>
            </a:r>
          </a:p>
          <a:p>
            <a:pPr lvl="0"/>
            <a:fld id="{A1597D96-C643-AA4C-97B1-0F955D6EF124}" type="datetime3">
              <a:rPr lang="en-GB" smtClean="0"/>
              <a:pPr lvl="0"/>
              <a:t>8 August, 2016</a:t>
            </a:fld>
            <a:endParaRPr lang="en-US" dirty="0"/>
          </a:p>
        </p:txBody>
      </p:sp>
      <p:cxnSp>
        <p:nvCxnSpPr>
          <p:cNvPr id="19" name="Straight Connector 18"/>
          <p:cNvCxnSpPr/>
          <p:nvPr userDrawn="1"/>
        </p:nvCxnSpPr>
        <p:spPr>
          <a:xfrm>
            <a:off x="179512" y="3573016"/>
            <a:ext cx="8784976"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0" name="Text Placeholder 1"/>
          <p:cNvSpPr>
            <a:spLocks noGrp="1"/>
          </p:cNvSpPr>
          <p:nvPr>
            <p:ph type="body" sz="quarter" idx="15" hasCustomPrompt="1"/>
          </p:nvPr>
        </p:nvSpPr>
        <p:spPr>
          <a:xfrm>
            <a:off x="251520" y="1412776"/>
            <a:ext cx="8640959" cy="1080120"/>
          </a:xfrm>
          <a:prstGeom prst="rect">
            <a:avLst/>
          </a:prstGeom>
        </p:spPr>
        <p:txBody>
          <a:bodyPr anchor="b"/>
          <a:lstStyle>
            <a:lvl1pPr marL="0" indent="0" algn="ctr">
              <a:buNone/>
              <a:defRPr sz="3200">
                <a:solidFill>
                  <a:schemeClr val="accent6"/>
                </a:solidFill>
              </a:defRPr>
            </a:lvl1pPr>
          </a:lstStyle>
          <a:p>
            <a:pPr eaLnBrk="1" hangingPunct="1">
              <a:defRPr/>
            </a:pPr>
            <a:r>
              <a:rPr lang="en-US" dirty="0" smtClean="0"/>
              <a:t>Heading</a:t>
            </a:r>
          </a:p>
        </p:txBody>
      </p:sp>
      <p:sp>
        <p:nvSpPr>
          <p:cNvPr id="21" name="Text Placeholder 1"/>
          <p:cNvSpPr>
            <a:spLocks noGrp="1"/>
          </p:cNvSpPr>
          <p:nvPr>
            <p:ph type="body" sz="quarter" idx="16" hasCustomPrompt="1"/>
          </p:nvPr>
        </p:nvSpPr>
        <p:spPr>
          <a:xfrm>
            <a:off x="251520" y="3140968"/>
            <a:ext cx="8640959" cy="360040"/>
          </a:xfrm>
          <a:prstGeom prst="rect">
            <a:avLst/>
          </a:prstGeom>
        </p:spPr>
        <p:txBody>
          <a:bodyPr/>
          <a:lstStyle>
            <a:lvl1pPr marL="0" indent="0" algn="ctr">
              <a:buNone/>
              <a:defRPr sz="1800">
                <a:solidFill>
                  <a:srgbClr val="FF0000"/>
                </a:solidFill>
              </a:defRPr>
            </a:lvl1pPr>
          </a:lstStyle>
          <a:p>
            <a:pPr eaLnBrk="1" hangingPunct="1">
              <a:defRPr/>
            </a:pPr>
            <a:r>
              <a:rPr lang="en-US" dirty="0" smtClean="0"/>
              <a:t>Commercial – IN CONFIDENCE</a:t>
            </a:r>
            <a:endParaRPr lang="en-US" dirty="0"/>
          </a:p>
        </p:txBody>
      </p:sp>
    </p:spTree>
    <p:extLst>
      <p:ext uri="{BB962C8B-B14F-4D97-AF65-F5344CB8AC3E}">
        <p14:creationId xmlns:p14="http://schemas.microsoft.com/office/powerpoint/2010/main" val="1587638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0_mission&amp;vision">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baseline="0"/>
            </a:lvl1pPr>
          </a:lstStyle>
          <a:p>
            <a:r>
              <a:rPr lang="en-GB" dirty="0" smtClean="0"/>
              <a:t>Natural Power’s mission &amp; vision</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2" name="TextBox 1"/>
          <p:cNvSpPr txBox="1"/>
          <p:nvPr userDrawn="1"/>
        </p:nvSpPr>
        <p:spPr>
          <a:xfrm>
            <a:off x="2051720" y="908720"/>
            <a:ext cx="2088232" cy="646331"/>
          </a:xfrm>
          <a:prstGeom prst="rect">
            <a:avLst/>
          </a:prstGeom>
          <a:noFill/>
        </p:spPr>
        <p:txBody>
          <a:bodyPr wrap="square" rtlCol="0">
            <a:spAutoFit/>
          </a:bodyPr>
          <a:lstStyle/>
          <a:p>
            <a:pPr algn="r"/>
            <a:r>
              <a:rPr lang="en-US" b="1" dirty="0" smtClean="0">
                <a:solidFill>
                  <a:srgbClr val="401C7E"/>
                </a:solidFill>
              </a:rPr>
              <a:t>mission</a:t>
            </a:r>
          </a:p>
          <a:p>
            <a:pPr algn="r"/>
            <a:r>
              <a:rPr lang="en-US" dirty="0" smtClean="0">
                <a:solidFill>
                  <a:srgbClr val="401C7E"/>
                </a:solidFill>
              </a:rPr>
              <a:t>(why are we here?)</a:t>
            </a:r>
            <a:endParaRPr lang="en-US" b="1" i="1" kern="0" dirty="0" smtClean="0">
              <a:solidFill>
                <a:srgbClr val="341C65"/>
              </a:solidFill>
              <a:cs typeface="Arial"/>
            </a:endParaRPr>
          </a:p>
        </p:txBody>
      </p:sp>
      <p:sp>
        <p:nvSpPr>
          <p:cNvPr id="4" name="TextBox 3"/>
          <p:cNvSpPr txBox="1"/>
          <p:nvPr userDrawn="1"/>
        </p:nvSpPr>
        <p:spPr>
          <a:xfrm>
            <a:off x="3275856" y="4797152"/>
            <a:ext cx="2304256" cy="923330"/>
          </a:xfrm>
          <a:prstGeom prst="rect">
            <a:avLst/>
          </a:prstGeom>
          <a:noFill/>
        </p:spPr>
        <p:txBody>
          <a:bodyPr wrap="square" rtlCol="0">
            <a:spAutoFit/>
          </a:bodyPr>
          <a:lstStyle/>
          <a:p>
            <a:pPr algn="r">
              <a:defRPr/>
            </a:pPr>
            <a:r>
              <a:rPr lang="en-US" b="1" dirty="0" smtClean="0">
                <a:solidFill>
                  <a:srgbClr val="401C7E"/>
                </a:solidFill>
              </a:rPr>
              <a:t>vision</a:t>
            </a:r>
            <a:endParaRPr lang="en-US" dirty="0" smtClean="0">
              <a:solidFill>
                <a:srgbClr val="401C7E"/>
              </a:solidFill>
            </a:endParaRPr>
          </a:p>
          <a:p>
            <a:pPr algn="r">
              <a:defRPr/>
            </a:pPr>
            <a:r>
              <a:rPr lang="en-US" dirty="0" smtClean="0">
                <a:solidFill>
                  <a:srgbClr val="401C7E"/>
                </a:solidFill>
              </a:rPr>
              <a:t>(where are we going?)</a:t>
            </a:r>
          </a:p>
          <a:p>
            <a:pPr algn="r"/>
            <a:endParaRPr lang="en-US" dirty="0">
              <a:solidFill>
                <a:srgbClr val="3C3C3B"/>
              </a:solidFill>
            </a:endParaRPr>
          </a:p>
        </p:txBody>
      </p:sp>
      <p:sp>
        <p:nvSpPr>
          <p:cNvPr id="12"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9D392F0-61A0-9845-8735-432231A21DD1}" type="datetime1">
              <a:rPr lang="en-GB" smtClean="0"/>
              <a:pPr defTabSz="457200"/>
              <a:t>08/08/2016</a:t>
            </a:fld>
            <a:endParaRPr lang="en-US" dirty="0"/>
          </a:p>
        </p:txBody>
      </p:sp>
      <p:sp>
        <p:nvSpPr>
          <p:cNvPr id="1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10" name="Picture 9" descr="MissionBubb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1628800"/>
            <a:ext cx="3416300" cy="3416300"/>
          </a:xfrm>
          <a:prstGeom prst="rect">
            <a:avLst/>
          </a:prstGeom>
        </p:spPr>
      </p:pic>
      <p:pic>
        <p:nvPicPr>
          <p:cNvPr id="11" name="Picture 10" descr="VisionBubb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0072" y="1556792"/>
            <a:ext cx="3416300" cy="3416300"/>
          </a:xfrm>
          <a:prstGeom prst="rect">
            <a:avLst/>
          </a:prstGeom>
        </p:spPr>
      </p:pic>
    </p:spTree>
    <p:extLst>
      <p:ext uri="{BB962C8B-B14F-4D97-AF65-F5344CB8AC3E}">
        <p14:creationId xmlns:p14="http://schemas.microsoft.com/office/powerpoint/2010/main" val="1098698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global stats</a:t>
            </a:r>
            <a:endParaRPr lang="en-US" dirty="0"/>
          </a:p>
        </p:txBody>
      </p:sp>
      <p:pic>
        <p:nvPicPr>
          <p:cNvPr id="8" name="Picture 7"/>
          <p:cNvPicPr>
            <a:picLocks noChangeAspect="1"/>
          </p:cNvPicPr>
          <p:nvPr userDrawn="1"/>
        </p:nvPicPr>
        <p:blipFill>
          <a:blip r:embed="rId2"/>
          <a:stretch>
            <a:fillRect/>
          </a:stretch>
        </p:blipFill>
        <p:spPr>
          <a:xfrm>
            <a:off x="3516649" y="3511461"/>
            <a:ext cx="1692000" cy="1692000"/>
          </a:xfrm>
          <a:prstGeom prst="rect">
            <a:avLst/>
          </a:prstGeom>
        </p:spPr>
      </p:pic>
      <p:pic>
        <p:nvPicPr>
          <p:cNvPr id="9" name="Picture 8"/>
          <p:cNvPicPr>
            <a:picLocks noChangeAspect="1"/>
          </p:cNvPicPr>
          <p:nvPr userDrawn="1"/>
        </p:nvPicPr>
        <p:blipFill>
          <a:blip r:embed="rId3"/>
          <a:stretch>
            <a:fillRect/>
          </a:stretch>
        </p:blipFill>
        <p:spPr>
          <a:xfrm>
            <a:off x="5800242" y="3511461"/>
            <a:ext cx="1692000" cy="1692000"/>
          </a:xfrm>
          <a:prstGeom prst="rect">
            <a:avLst/>
          </a:prstGeom>
        </p:spPr>
      </p:pic>
      <p:pic>
        <p:nvPicPr>
          <p:cNvPr id="10" name="Picture 9"/>
          <p:cNvPicPr>
            <a:picLocks noChangeAspect="1"/>
          </p:cNvPicPr>
          <p:nvPr userDrawn="1"/>
        </p:nvPicPr>
        <p:blipFill>
          <a:blip r:embed="rId4"/>
          <a:stretch>
            <a:fillRect/>
          </a:stretch>
        </p:blipFill>
        <p:spPr>
          <a:xfrm>
            <a:off x="1262737" y="1502402"/>
            <a:ext cx="1662317" cy="1662317"/>
          </a:xfrm>
          <a:prstGeom prst="rect">
            <a:avLst/>
          </a:prstGeom>
        </p:spPr>
      </p:pic>
      <p:pic>
        <p:nvPicPr>
          <p:cNvPr id="11" name="Picture 10"/>
          <p:cNvPicPr>
            <a:picLocks noChangeAspect="1"/>
          </p:cNvPicPr>
          <p:nvPr userDrawn="1"/>
        </p:nvPicPr>
        <p:blipFill>
          <a:blip r:embed="rId5"/>
          <a:stretch>
            <a:fillRect/>
          </a:stretch>
        </p:blipFill>
        <p:spPr>
          <a:xfrm>
            <a:off x="5821985" y="1502402"/>
            <a:ext cx="1670257" cy="1670257"/>
          </a:xfrm>
          <a:prstGeom prst="rect">
            <a:avLst/>
          </a:prstGeom>
        </p:spPr>
      </p:pic>
      <p:pic>
        <p:nvPicPr>
          <p:cNvPr id="12" name="Picture 11"/>
          <p:cNvPicPr>
            <a:picLocks noChangeAspect="1"/>
          </p:cNvPicPr>
          <p:nvPr userDrawn="1"/>
        </p:nvPicPr>
        <p:blipFill>
          <a:blip r:embed="rId6"/>
          <a:stretch>
            <a:fillRect/>
          </a:stretch>
        </p:blipFill>
        <p:spPr>
          <a:xfrm>
            <a:off x="1262737" y="3541143"/>
            <a:ext cx="1662318" cy="1662318"/>
          </a:xfrm>
          <a:prstGeom prst="rect">
            <a:avLst/>
          </a:prstGeom>
        </p:spPr>
      </p:pic>
      <p:pic>
        <p:nvPicPr>
          <p:cNvPr id="13" name="Picture 12" descr="Stat-Icons-environ.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512399" y="1475892"/>
            <a:ext cx="1742846" cy="1728903"/>
          </a:xfrm>
          <a:prstGeom prst="rect">
            <a:avLst/>
          </a:prstGeom>
        </p:spPr>
      </p:pic>
      <p:sp>
        <p:nvSpPr>
          <p:cNvPr id="1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1DAA47-D9FC-C242-BF69-EF4FF5CC8A6C}" type="datetime1">
              <a:rPr lang="en-GB" smtClean="0"/>
              <a:pPr defTabSz="457200"/>
              <a:t>08/08/2016</a:t>
            </a:fld>
            <a:endParaRPr lang="en-US" dirty="0"/>
          </a:p>
        </p:txBody>
      </p:sp>
      <p:sp>
        <p:nvSpPr>
          <p:cNvPr id="1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
        <p:nvSpPr>
          <p:cNvPr id="2" name="Chord 1"/>
          <p:cNvSpPr/>
          <p:nvPr userDrawn="1"/>
        </p:nvSpPr>
        <p:spPr>
          <a:xfrm>
            <a:off x="1403648"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4" name="Chord 13"/>
          <p:cNvSpPr/>
          <p:nvPr userDrawn="1"/>
        </p:nvSpPr>
        <p:spPr>
          <a:xfrm>
            <a:off x="3707904" y="1916832"/>
            <a:ext cx="1368152" cy="1080120"/>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9" name="Chord 18"/>
          <p:cNvSpPr/>
          <p:nvPr userDrawn="1"/>
        </p:nvSpPr>
        <p:spPr>
          <a:xfrm>
            <a:off x="6012160"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0" name="Chord 19"/>
          <p:cNvSpPr/>
          <p:nvPr userDrawn="1"/>
        </p:nvSpPr>
        <p:spPr>
          <a:xfrm>
            <a:off x="1403648"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1" name="Chord 20"/>
          <p:cNvSpPr/>
          <p:nvPr userDrawn="1"/>
        </p:nvSpPr>
        <p:spPr>
          <a:xfrm>
            <a:off x="3635896" y="3870049"/>
            <a:ext cx="1440160" cy="1215135"/>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Chord 21"/>
          <p:cNvSpPr/>
          <p:nvPr userDrawn="1"/>
        </p:nvSpPr>
        <p:spPr>
          <a:xfrm>
            <a:off x="6012160"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9690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t>08/08/2016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632767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what we do</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our services</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F8C88C-EF2F-C845-BCD6-1265B7DC1E9A}"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2" name="Picture 1" descr="Servic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439" y="409223"/>
            <a:ext cx="10330884" cy="5630332"/>
          </a:xfrm>
          <a:prstGeom prst="rect">
            <a:avLst/>
          </a:prstGeom>
        </p:spPr>
      </p:pic>
    </p:spTree>
    <p:extLst>
      <p:ext uri="{BB962C8B-B14F-4D97-AF65-F5344CB8AC3E}">
        <p14:creationId xmlns:p14="http://schemas.microsoft.com/office/powerpoint/2010/main" val="17635431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487382"/>
          </a:xfrm>
          <a:prstGeom prst="rect">
            <a:avLst/>
          </a:prstGeom>
          <a:noFill/>
        </p:spPr>
        <p:txBody>
          <a:bodyPr wrap="square" rtlCol="0">
            <a:spAutoFit/>
          </a:bodyPr>
          <a:lstStyle/>
          <a:p>
            <a:r>
              <a:rPr lang="en-US" sz="1400" b="1" dirty="0" smtClean="0">
                <a:solidFill>
                  <a:srgbClr val="4B2582"/>
                </a:solidFill>
              </a:rPr>
              <a:t>Analysis</a:t>
            </a:r>
          </a:p>
          <a:p>
            <a:r>
              <a:rPr lang="en-GB" sz="1400" dirty="0" smtClean="0">
                <a:solidFill>
                  <a:srgbClr val="3C3C3B"/>
                </a:solidFill>
              </a:rPr>
              <a:t>Based on almost two decades of industry experience, Natural Power has developed a comprehensive suite of analysis services to support the development and delivery of projects throughout all stages of their life. We are focussed on de-risking your projects to maximise </a:t>
            </a:r>
            <a:r>
              <a:rPr lang="en-GB" sz="1400" dirty="0" err="1" smtClean="0">
                <a:solidFill>
                  <a:srgbClr val="3C3C3B"/>
                </a:solidFill>
              </a:rPr>
              <a:t>consentability</a:t>
            </a:r>
            <a:r>
              <a:rPr lang="en-GB" sz="1400" dirty="0" smtClean="0">
                <a:solidFill>
                  <a:srgbClr val="3C3C3B"/>
                </a:solidFill>
              </a:rPr>
              <a:t>, constructability and operability. Our analysis services are delivered using a variety of bespoke in-house tools, industry standard models, and through strategic partnerships with industry experts in meteorological and climatic modelling.</a:t>
            </a:r>
          </a:p>
          <a:p>
            <a:endParaRPr lang="en-GB" sz="1400" dirty="0" smtClean="0">
              <a:solidFill>
                <a:srgbClr val="3C3C3B"/>
              </a:solidFill>
            </a:endParaRPr>
          </a:p>
          <a:p>
            <a:pPr>
              <a:lnSpc>
                <a:spcPct val="120000"/>
              </a:lnSpc>
            </a:pPr>
            <a:r>
              <a:rPr lang="en-US" sz="1400" b="1" dirty="0" smtClean="0">
                <a:solidFill>
                  <a:srgbClr val="4B2582"/>
                </a:solidFill>
              </a:rPr>
              <a:t>Engineering</a:t>
            </a:r>
          </a:p>
          <a:p>
            <a:r>
              <a:rPr lang="en-GB" sz="1400" dirty="0" smtClean="0">
                <a:solidFill>
                  <a:srgbClr val="3C3C3B"/>
                </a:solidFill>
              </a:rPr>
              <a:t>We have a proven track record in supporting the Development &amp; Pre-Construction and Construction Phases of renewable energy developments, delivering completed projects to the Post-Construction and Operations phase. Our services have assisted Clients with over 1.5 GW of wind plant through construction across more than 70 projects to date.</a:t>
            </a:r>
          </a:p>
          <a:p>
            <a:endParaRPr lang="en-GB" sz="1400" dirty="0" smtClean="0">
              <a:solidFill>
                <a:srgbClr val="3C3C3B"/>
              </a:solidFill>
            </a:endParaRPr>
          </a:p>
          <a:p>
            <a:pPr>
              <a:lnSpc>
                <a:spcPct val="120000"/>
              </a:lnSpc>
            </a:pPr>
            <a:r>
              <a:rPr lang="en-US" sz="1400" b="1" dirty="0" smtClean="0">
                <a:solidFill>
                  <a:srgbClr val="4B2582"/>
                </a:solidFill>
              </a:rPr>
              <a:t>Planning &amp; Permitting</a:t>
            </a:r>
          </a:p>
          <a:p>
            <a:r>
              <a:rPr lang="en-GB" sz="1400" dirty="0" smtClean="0">
                <a:solidFill>
                  <a:srgbClr val="3C3C3B"/>
                </a:solidFill>
              </a:rPr>
              <a:t>We cover all aspects of project development and design, land negotiation, Environmental Impact Assessment, consultation and permitting. Our successful approach is to define and address every aspect of a potential project throughout the Development &amp; Pre-Construction phase, identify risks and opportunities at the earliest possible stage. The aim is to efficiently manage costs and risks to deliver your permitted project ready for financing and construction.</a:t>
            </a:r>
          </a:p>
        </p:txBody>
      </p:sp>
      <p:pic>
        <p:nvPicPr>
          <p:cNvPr id="9" name="Picture 8" descr="13_analysis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49600"/>
            <a:ext cx="864096" cy="864096"/>
          </a:xfrm>
          <a:prstGeom prst="rect">
            <a:avLst/>
          </a:prstGeom>
        </p:spPr>
      </p:pic>
      <p:pic>
        <p:nvPicPr>
          <p:cNvPr id="10" name="Picture 9" descr="14_engineering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708920"/>
            <a:ext cx="864096" cy="864096"/>
          </a:xfrm>
          <a:prstGeom prst="rect">
            <a:avLst/>
          </a:prstGeom>
        </p:spPr>
      </p:pic>
      <p:pic>
        <p:nvPicPr>
          <p:cNvPr id="11" name="Picture 10" descr="15_plan&amp;perm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525B954-0F2A-2C47-85BF-D4CC39C590E0}"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3229699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271938"/>
          </a:xfrm>
          <a:prstGeom prst="rect">
            <a:avLst/>
          </a:prstGeom>
          <a:noFill/>
        </p:spPr>
        <p:txBody>
          <a:bodyPr wrap="square" rtlCol="0">
            <a:spAutoFit/>
          </a:bodyPr>
          <a:lstStyle/>
          <a:p>
            <a:r>
              <a:rPr lang="en-US" sz="1400" b="1" dirty="0" smtClean="0">
                <a:solidFill>
                  <a:srgbClr val="4B2582"/>
                </a:solidFill>
              </a:rPr>
              <a:t>Environmental</a:t>
            </a:r>
          </a:p>
          <a:p>
            <a:r>
              <a:rPr lang="en-GB" sz="1400" dirty="0" smtClean="0">
                <a:solidFill>
                  <a:srgbClr val="3C3C3B"/>
                </a:solidFill>
              </a:rPr>
              <a:t>Our Ecology and Hydrology team has over 150 years worth of industry leading experience in providing ecological advice to the renewable energy industry and have provided Ecological Clerk of Works services on a number of large scale wind farms. Our track record of excellence and knowledge cannot be matched.</a:t>
            </a:r>
          </a:p>
          <a:p>
            <a:endParaRPr lang="en-GB" sz="1400" dirty="0" smtClean="0">
              <a:solidFill>
                <a:srgbClr val="3C3C3B"/>
              </a:solidFill>
            </a:endParaRPr>
          </a:p>
          <a:p>
            <a:endParaRPr lang="en-GB" sz="1400" dirty="0" smtClean="0">
              <a:solidFill>
                <a:srgbClr val="3C3C3B"/>
              </a:solidFill>
            </a:endParaRPr>
          </a:p>
          <a:p>
            <a:pPr>
              <a:lnSpc>
                <a:spcPct val="120000"/>
              </a:lnSpc>
            </a:pPr>
            <a:r>
              <a:rPr lang="en-US" sz="1400" b="1" dirty="0" smtClean="0">
                <a:solidFill>
                  <a:srgbClr val="4B2582"/>
                </a:solidFill>
              </a:rPr>
              <a:t>Project Management</a:t>
            </a:r>
          </a:p>
          <a:p>
            <a:r>
              <a:rPr lang="en-GB" sz="1400" dirty="0" smtClean="0">
                <a:solidFill>
                  <a:srgbClr val="3C3C3B"/>
                </a:solidFill>
              </a:rPr>
              <a:t>We have successfully managed some 800 projects through to completion over the past two decades - from bioenergy projects in public buildings through to multi-GW offshore wind farm utility developments. Every project is managed to the same, high quality, consistent standards and our project management system is fully ISO 9001:2008 compliant. With our unique outlook on the entire project lifecycle, you can be assured that risks at project interfaces are mitigated by our Project teams integrating seamlessly.</a:t>
            </a:r>
          </a:p>
          <a:p>
            <a:endParaRPr lang="en-GB" sz="1400" dirty="0" smtClean="0">
              <a:solidFill>
                <a:srgbClr val="3C3C3B"/>
              </a:solidFill>
            </a:endParaRPr>
          </a:p>
          <a:p>
            <a:endParaRPr lang="en-GB" sz="1400" dirty="0" smtClean="0">
              <a:solidFill>
                <a:srgbClr val="3C3C3B"/>
              </a:solidFill>
            </a:endParaRPr>
          </a:p>
          <a:p>
            <a:pPr>
              <a:lnSpc>
                <a:spcPct val="120000"/>
              </a:lnSpc>
            </a:pPr>
            <a:r>
              <a:rPr lang="en-US" sz="1400" b="1" dirty="0" smtClean="0">
                <a:solidFill>
                  <a:srgbClr val="4B2582"/>
                </a:solidFill>
              </a:rPr>
              <a:t>Due Diligence</a:t>
            </a:r>
          </a:p>
          <a:p>
            <a:r>
              <a:rPr lang="en-GB" sz="1400" dirty="0" smtClean="0">
                <a:solidFill>
                  <a:srgbClr val="3C3C3B"/>
                </a:solidFill>
              </a:rPr>
              <a:t>Our experience spans more than 150 projects and portfolios, with a team of over 45 Due Diligence specialists working as part of a 320 strong company. Our lifecycle approach to consultancy services is unparalleled within the market, allowing us to focus on reducing interface risk and working smarter from day one of your project.</a:t>
            </a:r>
            <a:endParaRPr lang="en-GB" sz="1400" dirty="0">
              <a:solidFill>
                <a:srgbClr val="3C3C3B"/>
              </a:solidFill>
            </a:endParaRPr>
          </a:p>
        </p:txBody>
      </p:sp>
      <p:pic>
        <p:nvPicPr>
          <p:cNvPr id="9" name="Picture 8" descr="16_environmental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08720"/>
            <a:ext cx="864096" cy="864096"/>
          </a:xfrm>
          <a:prstGeom prst="rect">
            <a:avLst/>
          </a:prstGeom>
        </p:spPr>
      </p:pic>
      <p:pic>
        <p:nvPicPr>
          <p:cNvPr id="10" name="Picture 9" descr="17_projectmanagment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276872"/>
            <a:ext cx="864096" cy="864096"/>
          </a:xfrm>
          <a:prstGeom prst="rect">
            <a:avLst/>
          </a:prstGeom>
        </p:spPr>
      </p:pic>
      <p:pic>
        <p:nvPicPr>
          <p:cNvPr id="11" name="Picture 10" descr="18_dd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C3987-43CA-F345-823C-2D4366B84F49}"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6152597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Global Stats">
    <p:spTree>
      <p:nvGrpSpPr>
        <p:cNvPr id="1" name=""/>
        <p:cNvGrpSpPr/>
        <p:nvPr/>
      </p:nvGrpSpPr>
      <p:grpSpPr>
        <a:xfrm>
          <a:off x="0" y="0"/>
          <a:ext cx="0" cy="0"/>
          <a:chOff x="0" y="0"/>
          <a:chExt cx="0" cy="0"/>
        </a:xfrm>
      </p:grpSpPr>
      <p:pic>
        <p:nvPicPr>
          <p:cNvPr id="5" name="Picture 4" descr="Fran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42377">
            <a:off x="5364088" y="4869160"/>
            <a:ext cx="4291769" cy="4401815"/>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3" name="TextBox 2"/>
          <p:cNvSpPr txBox="1"/>
          <p:nvPr userDrawn="1"/>
        </p:nvSpPr>
        <p:spPr>
          <a:xfrm>
            <a:off x="107504" y="836712"/>
            <a:ext cx="2952328" cy="3323987"/>
          </a:xfrm>
          <a:prstGeom prst="rect">
            <a:avLst/>
          </a:prstGeom>
          <a:noFill/>
        </p:spPr>
        <p:txBody>
          <a:bodyPr wrap="square" rtlCol="0">
            <a:spAutoFit/>
          </a:bodyPr>
          <a:lstStyle/>
          <a:p>
            <a:r>
              <a:rPr lang="en-US" sz="1400" b="1" dirty="0" smtClean="0">
                <a:solidFill>
                  <a:srgbClr val="4B2582"/>
                </a:solidFill>
              </a:rPr>
              <a:t>Operational Services</a:t>
            </a:r>
          </a:p>
          <a:p>
            <a:r>
              <a:rPr lang="en-US" sz="1400" dirty="0" smtClean="0">
                <a:solidFill>
                  <a:srgbClr val="3C3C3B"/>
                </a:solidFill>
              </a:rPr>
              <a:t>We are one of Europe’s leading independent providers of wind farm Operational services, operating c.27% of the UK’s installed onshore wind capacity installed onshore wind capacity for both major utilities and independent power producers through our </a:t>
            </a:r>
            <a:r>
              <a:rPr lang="en-US" sz="1400" dirty="0" err="1" smtClean="0">
                <a:solidFill>
                  <a:srgbClr val="3C3C3B"/>
                </a:solidFill>
              </a:rPr>
              <a:t>ControlCentre</a:t>
            </a:r>
            <a:r>
              <a:rPr lang="en-US" sz="1400" dirty="0" smtClean="0">
                <a:solidFill>
                  <a:srgbClr val="3C3C3B"/>
                </a:solidFill>
              </a:rPr>
              <a:t>. We provide award-winning excellence in Health &amp; Safety management combined with unique software tools and procedures to ensure maximum efficiency and performance in wind farm operations for our clients. </a:t>
            </a:r>
          </a:p>
        </p:txBody>
      </p:sp>
      <p:sp>
        <p:nvSpPr>
          <p:cNvPr id="8" name="TextBox 7"/>
          <p:cNvSpPr txBox="1"/>
          <p:nvPr userDrawn="1"/>
        </p:nvSpPr>
        <p:spPr>
          <a:xfrm>
            <a:off x="107504" y="4581128"/>
            <a:ext cx="2232248" cy="1224136"/>
          </a:xfrm>
          <a:prstGeom prst="rect">
            <a:avLst/>
          </a:prstGeom>
          <a:noFill/>
        </p:spPr>
        <p:txBody>
          <a:bodyPr wrap="square" rtlCol="0">
            <a:spAutoFit/>
          </a:bodyPr>
          <a:lstStyle/>
          <a:p>
            <a:r>
              <a:rPr lang="en-GB" dirty="0" smtClean="0">
                <a:solidFill>
                  <a:srgbClr val="401C7E"/>
                </a:solidFill>
              </a:rPr>
              <a:t>Operational Services to </a:t>
            </a:r>
            <a:r>
              <a:rPr lang="en-GB" b="1" dirty="0" smtClean="0">
                <a:solidFill>
                  <a:srgbClr val="401C7E"/>
                </a:solidFill>
              </a:rPr>
              <a:t>c.27% </a:t>
            </a:r>
            <a:r>
              <a:rPr lang="en-GB" dirty="0" smtClean="0">
                <a:solidFill>
                  <a:srgbClr val="401C7E"/>
                </a:solidFill>
              </a:rPr>
              <a:t>of the onshore installed capacity in the UK</a:t>
            </a:r>
            <a:endParaRPr lang="en-GB" baseline="30000" dirty="0">
              <a:solidFill>
                <a:srgbClr val="401C7E"/>
              </a:solidFill>
            </a:endParaRPr>
          </a:p>
        </p:txBody>
      </p:sp>
      <p:sp>
        <p:nvSpPr>
          <p:cNvPr id="11"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3C519B15-9605-A147-987A-4EEE5A7A74D0}" type="datetime1">
              <a:rPr lang="en-GB" smtClean="0"/>
              <a:pPr defTabSz="457200"/>
              <a:t>08/08/2016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4" name="Picture 3" descr="UK-AM-Region-Structure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07904" y="836712"/>
            <a:ext cx="3707034" cy="4680520"/>
          </a:xfrm>
          <a:prstGeom prst="rect">
            <a:avLst/>
          </a:prstGeom>
        </p:spPr>
      </p:pic>
    </p:spTree>
    <p:extLst>
      <p:ext uri="{BB962C8B-B14F-4D97-AF65-F5344CB8AC3E}">
        <p14:creationId xmlns:p14="http://schemas.microsoft.com/office/powerpoint/2010/main" val="20531611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rporate Structure">
    <p:spTree>
      <p:nvGrpSpPr>
        <p:cNvPr id="1" name=""/>
        <p:cNvGrpSpPr/>
        <p:nvPr/>
      </p:nvGrpSpPr>
      <p:grpSpPr>
        <a:xfrm>
          <a:off x="0" y="0"/>
          <a:ext cx="0" cy="0"/>
          <a:chOff x="0" y="0"/>
          <a:chExt cx="0" cy="0"/>
        </a:xfrm>
      </p:grpSpPr>
      <p:cxnSp>
        <p:nvCxnSpPr>
          <p:cNvPr id="43" name="Straight Connector 42"/>
          <p:cNvCxnSpPr>
            <a:stCxn id="9" idx="2"/>
          </p:cNvCxnSpPr>
          <p:nvPr userDrawn="1"/>
        </p:nvCxnSpPr>
        <p:spPr>
          <a:xfrm>
            <a:off x="4572000" y="1715160"/>
            <a:ext cx="0" cy="26039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V="1">
            <a:off x="4572000" y="1124744"/>
            <a:ext cx="1" cy="195228"/>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corporate structure</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8" name="Rounded Rectangle 7"/>
          <p:cNvSpPr/>
          <p:nvPr userDrawn="1"/>
        </p:nvSpPr>
        <p:spPr>
          <a:xfrm>
            <a:off x="2204114" y="583009"/>
            <a:ext cx="4735773" cy="541735"/>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200" b="1" dirty="0" smtClean="0">
                <a:solidFill>
                  <a:srgbClr val="FFFFFF"/>
                </a:solidFill>
                <a:ea typeface="AppleGothic"/>
                <a:cs typeface="AppleGothic"/>
              </a:rPr>
              <a:t>Natural Power</a:t>
            </a:r>
            <a:endParaRPr lang="en-US" sz="1200" b="1" dirty="0">
              <a:solidFill>
                <a:srgbClr val="FFFFFF"/>
              </a:solidFill>
              <a:ea typeface="AppleGothic"/>
              <a:cs typeface="AppleGothic"/>
            </a:endParaRPr>
          </a:p>
        </p:txBody>
      </p:sp>
      <p:sp>
        <p:nvSpPr>
          <p:cNvPr id="10" name="Rounded Rectangle 9"/>
          <p:cNvSpPr/>
          <p:nvPr userDrawn="1"/>
        </p:nvSpPr>
        <p:spPr>
          <a:xfrm>
            <a:off x="7375415" y="513324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ERP</a:t>
            </a:r>
          </a:p>
        </p:txBody>
      </p:sp>
      <p:sp>
        <p:nvSpPr>
          <p:cNvPr id="11" name="Rounded Rectangle 10"/>
          <p:cNvSpPr/>
          <p:nvPr userDrawn="1"/>
        </p:nvSpPr>
        <p:spPr>
          <a:xfrm>
            <a:off x="7388273" y="4053121"/>
            <a:ext cx="102370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HR</a:t>
            </a:r>
          </a:p>
        </p:txBody>
      </p:sp>
      <p:sp>
        <p:nvSpPr>
          <p:cNvPr id="12" name="Rounded Rectangle 11"/>
          <p:cNvSpPr/>
          <p:nvPr userDrawn="1"/>
        </p:nvSpPr>
        <p:spPr>
          <a:xfrm>
            <a:off x="7385401"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Accounts</a:t>
            </a:r>
          </a:p>
        </p:txBody>
      </p:sp>
      <p:sp>
        <p:nvSpPr>
          <p:cNvPr id="13" name="Rounded Rectangle 12"/>
          <p:cNvSpPr/>
          <p:nvPr userDrawn="1"/>
        </p:nvSpPr>
        <p:spPr>
          <a:xfrm>
            <a:off x="2215056" y="441316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Business Development</a:t>
            </a:r>
          </a:p>
        </p:txBody>
      </p:sp>
      <p:sp>
        <p:nvSpPr>
          <p:cNvPr id="14" name="Rounded Rectangle 13"/>
          <p:cNvSpPr/>
          <p:nvPr userDrawn="1"/>
        </p:nvSpPr>
        <p:spPr>
          <a:xfrm>
            <a:off x="2215056" y="369308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Legal</a:t>
            </a:r>
          </a:p>
        </p:txBody>
      </p:sp>
      <p:sp>
        <p:nvSpPr>
          <p:cNvPr id="19" name="Rounded Rectangle 18"/>
          <p:cNvSpPr/>
          <p:nvPr userDrawn="1"/>
        </p:nvSpPr>
        <p:spPr>
          <a:xfrm>
            <a:off x="2215056" y="405312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Marketing</a:t>
            </a:r>
          </a:p>
        </p:txBody>
      </p:sp>
      <p:sp>
        <p:nvSpPr>
          <p:cNvPr id="20" name="Rounded Rectangle 19"/>
          <p:cNvSpPr/>
          <p:nvPr userDrawn="1"/>
        </p:nvSpPr>
        <p:spPr>
          <a:xfrm>
            <a:off x="7388141" y="4413161"/>
            <a:ext cx="102396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I.T</a:t>
            </a:r>
          </a:p>
        </p:txBody>
      </p:sp>
      <p:sp>
        <p:nvSpPr>
          <p:cNvPr id="21" name="Rounded Rectangle 20"/>
          <p:cNvSpPr/>
          <p:nvPr userDrawn="1"/>
        </p:nvSpPr>
        <p:spPr>
          <a:xfrm>
            <a:off x="7375415" y="5494600"/>
            <a:ext cx="1049425" cy="283348"/>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QESH</a:t>
            </a:r>
          </a:p>
        </p:txBody>
      </p:sp>
      <p:sp>
        <p:nvSpPr>
          <p:cNvPr id="22" name="Rounded Rectangle 21"/>
          <p:cNvSpPr/>
          <p:nvPr userDrawn="1"/>
        </p:nvSpPr>
        <p:spPr>
          <a:xfrm>
            <a:off x="7375415" y="477320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Facilities</a:t>
            </a:r>
          </a:p>
        </p:txBody>
      </p:sp>
      <p:sp>
        <p:nvSpPr>
          <p:cNvPr id="23" name="Rounded Rectangle 22"/>
          <p:cNvSpPr/>
          <p:nvPr userDrawn="1"/>
        </p:nvSpPr>
        <p:spPr>
          <a:xfrm>
            <a:off x="3365017" y="369308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Planning &amp; Dev. Services</a:t>
            </a:r>
          </a:p>
        </p:txBody>
      </p:sp>
      <p:sp>
        <p:nvSpPr>
          <p:cNvPr id="24" name="Rounded Rectangle 23"/>
          <p:cNvSpPr/>
          <p:nvPr userDrawn="1"/>
        </p:nvSpPr>
        <p:spPr>
          <a:xfrm>
            <a:off x="5164076" y="405312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U.S.A</a:t>
            </a:r>
          </a:p>
        </p:txBody>
      </p:sp>
      <p:sp>
        <p:nvSpPr>
          <p:cNvPr id="25" name="Rounded Rectangle 24"/>
          <p:cNvSpPr/>
          <p:nvPr userDrawn="1"/>
        </p:nvSpPr>
        <p:spPr>
          <a:xfrm>
            <a:off x="5164076"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France</a:t>
            </a:r>
          </a:p>
        </p:txBody>
      </p:sp>
      <p:sp>
        <p:nvSpPr>
          <p:cNvPr id="26" name="Rounded Rectangle 25"/>
          <p:cNvSpPr/>
          <p:nvPr userDrawn="1"/>
        </p:nvSpPr>
        <p:spPr>
          <a:xfrm>
            <a:off x="594581" y="405312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Turkey</a:t>
            </a:r>
          </a:p>
        </p:txBody>
      </p:sp>
      <p:sp>
        <p:nvSpPr>
          <p:cNvPr id="27" name="Rounded Rectangle 26"/>
          <p:cNvSpPr/>
          <p:nvPr userDrawn="1"/>
        </p:nvSpPr>
        <p:spPr>
          <a:xfrm>
            <a:off x="3364386" y="4413160"/>
            <a:ext cx="1025377"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Construction </a:t>
            </a:r>
          </a:p>
        </p:txBody>
      </p:sp>
      <p:sp>
        <p:nvSpPr>
          <p:cNvPr id="28" name="Rounded Rectangle 27"/>
          <p:cNvSpPr/>
          <p:nvPr userDrawn="1"/>
        </p:nvSpPr>
        <p:spPr>
          <a:xfrm>
            <a:off x="3365017" y="477320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Technical</a:t>
            </a:r>
          </a:p>
        </p:txBody>
      </p:sp>
      <p:sp>
        <p:nvSpPr>
          <p:cNvPr id="29" name="Rounded Rectangle 28"/>
          <p:cNvSpPr/>
          <p:nvPr userDrawn="1"/>
        </p:nvSpPr>
        <p:spPr>
          <a:xfrm>
            <a:off x="3365017" y="513324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Asset Management</a:t>
            </a:r>
          </a:p>
        </p:txBody>
      </p:sp>
      <p:sp>
        <p:nvSpPr>
          <p:cNvPr id="30" name="Rounded Rectangle 29"/>
          <p:cNvSpPr/>
          <p:nvPr userDrawn="1"/>
        </p:nvSpPr>
        <p:spPr>
          <a:xfrm>
            <a:off x="3365009" y="4053120"/>
            <a:ext cx="1020328"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Ecology &amp; Hydrology</a:t>
            </a:r>
          </a:p>
        </p:txBody>
      </p:sp>
      <p:sp>
        <p:nvSpPr>
          <p:cNvPr id="31" name="Rounded Rectangle 30"/>
          <p:cNvSpPr/>
          <p:nvPr userDrawn="1"/>
        </p:nvSpPr>
        <p:spPr>
          <a:xfrm>
            <a:off x="2215056" y="477320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 Analysis</a:t>
            </a:r>
          </a:p>
        </p:txBody>
      </p:sp>
      <p:sp>
        <p:nvSpPr>
          <p:cNvPr id="32" name="Rounded Rectangle 31"/>
          <p:cNvSpPr/>
          <p:nvPr userDrawn="1"/>
        </p:nvSpPr>
        <p:spPr>
          <a:xfrm>
            <a:off x="5179159" y="441316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Ireland</a:t>
            </a:r>
            <a:endParaRPr lang="en-US" sz="900" dirty="0">
              <a:solidFill>
                <a:srgbClr val="FFFFFF"/>
              </a:solidFill>
              <a:ea typeface="AppleGothic"/>
              <a:cs typeface="AppleGothic"/>
            </a:endParaRPr>
          </a:p>
        </p:txBody>
      </p:sp>
      <p:cxnSp>
        <p:nvCxnSpPr>
          <p:cNvPr id="34" name="Straight Connector 84"/>
          <p:cNvCxnSpPr>
            <a:stCxn id="39" idx="0"/>
            <a:endCxn id="36" idx="0"/>
          </p:cNvCxnSpPr>
          <p:nvPr userDrawn="1"/>
        </p:nvCxnSpPr>
        <p:spPr>
          <a:xfrm rot="16200000" flipV="1">
            <a:off x="4427678" y="-1190595"/>
            <a:ext cx="12700" cy="6771414"/>
          </a:xfrm>
          <a:prstGeom prst="bentConnector3">
            <a:avLst>
              <a:gd name="adj1" fmla="val 1800000"/>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594581" y="441316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Chile</a:t>
            </a:r>
          </a:p>
        </p:txBody>
      </p:sp>
      <p:sp>
        <p:nvSpPr>
          <p:cNvPr id="42" name="Rounded Rectangle 41"/>
          <p:cNvSpPr/>
          <p:nvPr userDrawn="1"/>
        </p:nvSpPr>
        <p:spPr>
          <a:xfrm>
            <a:off x="596680" y="3693081"/>
            <a:ext cx="91167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Balancing &amp; Trading </a:t>
            </a:r>
          </a:p>
        </p:txBody>
      </p:sp>
      <p:cxnSp>
        <p:nvCxnSpPr>
          <p:cNvPr id="44" name="Straight Connector 43"/>
          <p:cNvCxnSpPr/>
          <p:nvPr userDrawn="1"/>
        </p:nvCxnSpPr>
        <p:spPr>
          <a:xfrm flipH="1">
            <a:off x="5580112"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88"/>
          <p:cNvCxnSpPr>
            <a:stCxn id="40" idx="1"/>
            <a:endCxn id="69" idx="1"/>
          </p:cNvCxnSpPr>
          <p:nvPr userDrawn="1"/>
        </p:nvCxnSpPr>
        <p:spPr>
          <a:xfrm rot="10800000" flipV="1">
            <a:off x="2220041" y="3282407"/>
            <a:ext cx="6534" cy="2014847"/>
          </a:xfrm>
          <a:prstGeom prst="bentConnector3">
            <a:avLst>
              <a:gd name="adj1" fmla="val 3832813"/>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9" idx="1"/>
          </p:cNvCxnSpPr>
          <p:nvPr userDrawn="1"/>
        </p:nvCxnSpPr>
        <p:spPr>
          <a:xfrm flipV="1">
            <a:off x="1979712" y="420931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9" name="Straight Connector 163"/>
          <p:cNvCxnSpPr>
            <a:stCxn id="40" idx="0"/>
            <a:endCxn id="41" idx="0"/>
          </p:cNvCxnSpPr>
          <p:nvPr userDrawn="1"/>
        </p:nvCxnSpPr>
        <p:spPr>
          <a:xfrm rot="5400000" flipH="1" flipV="1">
            <a:off x="3299747" y="2498564"/>
            <a:ext cx="12700" cy="1121289"/>
          </a:xfrm>
          <a:prstGeom prst="bentConnector3">
            <a:avLst>
              <a:gd name="adj1" fmla="val 1261520"/>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1"/>
          </p:cNvCxnSpPr>
          <p:nvPr userDrawn="1"/>
        </p:nvCxnSpPr>
        <p:spPr>
          <a:xfrm flipH="1">
            <a:off x="1979712" y="4569351"/>
            <a:ext cx="235344"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4" idx="1"/>
          </p:cNvCxnSpPr>
          <p:nvPr userDrawn="1"/>
        </p:nvCxnSpPr>
        <p:spPr>
          <a:xfrm flipV="1">
            <a:off x="1979712" y="384927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3" name="Straight Connector 88"/>
          <p:cNvCxnSpPr>
            <a:stCxn id="41" idx="3"/>
            <a:endCxn id="29" idx="3"/>
          </p:cNvCxnSpPr>
          <p:nvPr userDrawn="1"/>
        </p:nvCxnSpPr>
        <p:spPr>
          <a:xfrm>
            <a:off x="4372919" y="3282408"/>
            <a:ext cx="12368" cy="2007022"/>
          </a:xfrm>
          <a:prstGeom prst="bentConnector3">
            <a:avLst>
              <a:gd name="adj1" fmla="val 1948318"/>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3" idx="3"/>
          </p:cNvCxnSpPr>
          <p:nvPr userDrawn="1"/>
        </p:nvCxnSpPr>
        <p:spPr>
          <a:xfrm>
            <a:off x="4385287" y="3849270"/>
            <a:ext cx="228182" cy="2199"/>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7" idx="3"/>
          </p:cNvCxnSpPr>
          <p:nvPr userDrawn="1"/>
        </p:nvCxnSpPr>
        <p:spPr>
          <a:xfrm flipV="1">
            <a:off x="4389763" y="4566816"/>
            <a:ext cx="223706" cy="2534"/>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8" idx="3"/>
          </p:cNvCxnSpPr>
          <p:nvPr userDrawn="1"/>
        </p:nvCxnSpPr>
        <p:spPr>
          <a:xfrm flipV="1">
            <a:off x="4385287" y="4924490"/>
            <a:ext cx="228182" cy="4900"/>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0" idx="3"/>
          </p:cNvCxnSpPr>
          <p:nvPr userDrawn="1"/>
        </p:nvCxnSpPr>
        <p:spPr>
          <a:xfrm flipV="1">
            <a:off x="4385337" y="4209143"/>
            <a:ext cx="233316" cy="167"/>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5" idx="3"/>
          </p:cNvCxnSpPr>
          <p:nvPr userDrawn="1"/>
        </p:nvCxnSpPr>
        <p:spPr>
          <a:xfrm>
            <a:off x="6193522" y="384927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26" idx="1"/>
          </p:cNvCxnSpPr>
          <p:nvPr userDrawn="1"/>
        </p:nvCxnSpPr>
        <p:spPr>
          <a:xfrm>
            <a:off x="356039" y="4209143"/>
            <a:ext cx="238542" cy="16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88"/>
          <p:cNvCxnSpPr>
            <a:stCxn id="39" idx="3"/>
            <a:endCxn id="21" idx="3"/>
          </p:cNvCxnSpPr>
          <p:nvPr userDrawn="1"/>
        </p:nvCxnSpPr>
        <p:spPr>
          <a:xfrm flipH="1">
            <a:off x="8424840" y="2436312"/>
            <a:ext cx="203722" cy="3199962"/>
          </a:xfrm>
          <a:prstGeom prst="bentConnector3">
            <a:avLst>
              <a:gd name="adj1" fmla="val -117301"/>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2" idx="3"/>
          </p:cNvCxnSpPr>
          <p:nvPr userDrawn="1"/>
        </p:nvCxnSpPr>
        <p:spPr>
          <a:xfrm>
            <a:off x="8414847" y="3849271"/>
            <a:ext cx="455569"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1" idx="3"/>
          </p:cNvCxnSpPr>
          <p:nvPr userDrawn="1"/>
        </p:nvCxnSpPr>
        <p:spPr>
          <a:xfrm>
            <a:off x="8411976" y="4209311"/>
            <a:ext cx="45844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0" idx="3"/>
          </p:cNvCxnSpPr>
          <p:nvPr userDrawn="1"/>
        </p:nvCxnSpPr>
        <p:spPr>
          <a:xfrm>
            <a:off x="8412106" y="4569351"/>
            <a:ext cx="45831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3"/>
          </p:cNvCxnSpPr>
          <p:nvPr userDrawn="1"/>
        </p:nvCxnSpPr>
        <p:spPr>
          <a:xfrm>
            <a:off x="8424840" y="492939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0" idx="3"/>
          </p:cNvCxnSpPr>
          <p:nvPr userDrawn="1"/>
        </p:nvCxnSpPr>
        <p:spPr>
          <a:xfrm>
            <a:off x="8424840" y="528943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5" idx="1"/>
          </p:cNvCxnSpPr>
          <p:nvPr userDrawn="1"/>
        </p:nvCxnSpPr>
        <p:spPr>
          <a:xfrm>
            <a:off x="356039" y="4561633"/>
            <a:ext cx="238542" cy="771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83"/>
          <p:cNvCxnSpPr>
            <a:stCxn id="42" idx="1"/>
            <a:endCxn id="73" idx="1"/>
          </p:cNvCxnSpPr>
          <p:nvPr userDrawn="1"/>
        </p:nvCxnSpPr>
        <p:spPr>
          <a:xfrm rot="10800000" flipV="1">
            <a:off x="589126" y="3849271"/>
            <a:ext cx="7554" cy="1080120"/>
          </a:xfrm>
          <a:prstGeom prst="bentConnector3">
            <a:avLst>
              <a:gd name="adj1" fmla="val 3126211"/>
            </a:avLst>
          </a:prstGeom>
          <a:ln w="12700" cmpd="sng">
            <a:solidFill>
              <a:srgbClr val="4B2582"/>
            </a:solidFill>
            <a:prstDash val="dash"/>
          </a:ln>
          <a:effectLst/>
        </p:spPr>
        <p:style>
          <a:lnRef idx="3">
            <a:schemeClr val="dk1"/>
          </a:lnRef>
          <a:fillRef idx="0">
            <a:schemeClr val="dk1"/>
          </a:fillRef>
          <a:effectRef idx="2">
            <a:schemeClr val="dk1"/>
          </a:effectRef>
          <a:fontRef idx="minor">
            <a:schemeClr val="tx1"/>
          </a:fontRef>
        </p:style>
      </p:cxnSp>
      <p:sp>
        <p:nvSpPr>
          <p:cNvPr id="73" name="Rounded Rectangle 72"/>
          <p:cNvSpPr/>
          <p:nvPr userDrawn="1"/>
        </p:nvSpPr>
        <p:spPr>
          <a:xfrm>
            <a:off x="589126" y="477320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Canada</a:t>
            </a:r>
          </a:p>
        </p:txBody>
      </p:sp>
      <p:cxnSp>
        <p:nvCxnSpPr>
          <p:cNvPr id="113" name="Elbow Connector 112"/>
          <p:cNvCxnSpPr>
            <a:stCxn id="38" idx="3"/>
            <a:endCxn id="72" idx="3"/>
          </p:cNvCxnSpPr>
          <p:nvPr userDrawn="1"/>
        </p:nvCxnSpPr>
        <p:spPr>
          <a:xfrm flipH="1">
            <a:off x="6199429" y="2436312"/>
            <a:ext cx="291523" cy="2853119"/>
          </a:xfrm>
          <a:prstGeom prst="bentConnector3">
            <a:avLst>
              <a:gd name="adj1" fmla="val -81972"/>
            </a:avLst>
          </a:prstGeom>
          <a:ln w="12700" cmpd="sng">
            <a:solidFill>
              <a:srgbClr val="4B2582"/>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userDrawn="1"/>
        </p:nvSpPr>
        <p:spPr>
          <a:xfrm>
            <a:off x="3831895" y="1268760"/>
            <a:ext cx="1480210"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Managing Director</a:t>
            </a:r>
          </a:p>
        </p:txBody>
      </p:sp>
      <p:sp>
        <p:nvSpPr>
          <p:cNvPr id="36" name="Rounded Rectangle 35"/>
          <p:cNvSpPr/>
          <p:nvPr userDrawn="1"/>
        </p:nvSpPr>
        <p:spPr>
          <a:xfrm>
            <a:off x="226794"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Political</a:t>
            </a:r>
            <a:endParaRPr lang="en-US" sz="1400" dirty="0">
              <a:solidFill>
                <a:srgbClr val="FFFFFF"/>
              </a:solidFill>
              <a:ea typeface="AppleGothic"/>
              <a:cs typeface="AppleGothic"/>
            </a:endParaRPr>
          </a:p>
        </p:txBody>
      </p:sp>
      <p:sp>
        <p:nvSpPr>
          <p:cNvPr id="38" name="Rounded Rectangle 37"/>
          <p:cNvSpPr/>
          <p:nvPr userDrawn="1"/>
        </p:nvSpPr>
        <p:spPr>
          <a:xfrm>
            <a:off x="486059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International</a:t>
            </a:r>
            <a:endParaRPr lang="en-US" sz="1400" dirty="0">
              <a:solidFill>
                <a:srgbClr val="FFFFFF"/>
              </a:solidFill>
              <a:ea typeface="AppleGothic"/>
              <a:cs typeface="AppleGothic"/>
            </a:endParaRPr>
          </a:p>
        </p:txBody>
      </p:sp>
      <p:sp>
        <p:nvSpPr>
          <p:cNvPr id="39" name="Rounded Rectangle 38"/>
          <p:cNvSpPr/>
          <p:nvPr userDrawn="1"/>
        </p:nvSpPr>
        <p:spPr>
          <a:xfrm>
            <a:off x="699820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Director of Finance</a:t>
            </a:r>
            <a:endParaRPr lang="en-US" sz="1400" dirty="0">
              <a:solidFill>
                <a:srgbClr val="FFFFFF"/>
              </a:solidFill>
              <a:ea typeface="AppleGothic"/>
              <a:cs typeface="AppleGothic"/>
            </a:endParaRPr>
          </a:p>
        </p:txBody>
      </p:sp>
      <p:sp>
        <p:nvSpPr>
          <p:cNvPr id="40" name="Rounded Rectangle 39"/>
          <p:cNvSpPr/>
          <p:nvPr userDrawn="1"/>
        </p:nvSpPr>
        <p:spPr>
          <a:xfrm>
            <a:off x="2226575"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Commercial</a:t>
            </a:r>
            <a:endParaRPr lang="en-US" sz="1000" dirty="0">
              <a:solidFill>
                <a:srgbClr val="FFFFFF"/>
              </a:solidFill>
              <a:ea typeface="AppleGothic"/>
              <a:cs typeface="AppleGothic"/>
            </a:endParaRPr>
          </a:p>
        </p:txBody>
      </p:sp>
      <p:sp>
        <p:nvSpPr>
          <p:cNvPr id="41" name="Rounded Rectangle 40"/>
          <p:cNvSpPr/>
          <p:nvPr userDrawn="1"/>
        </p:nvSpPr>
        <p:spPr>
          <a:xfrm>
            <a:off x="3347864"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Departments</a:t>
            </a:r>
            <a:endParaRPr lang="en-US" sz="1000" dirty="0">
              <a:solidFill>
                <a:srgbClr val="FFFFFF"/>
              </a:solidFill>
              <a:ea typeface="AppleGothic"/>
              <a:cs typeface="AppleGothic"/>
            </a:endParaRPr>
          </a:p>
        </p:txBody>
      </p:sp>
      <p:cxnSp>
        <p:nvCxnSpPr>
          <p:cNvPr id="243" name="Straight Connector 242"/>
          <p:cNvCxnSpPr/>
          <p:nvPr userDrawn="1"/>
        </p:nvCxnSpPr>
        <p:spPr>
          <a:xfrm flipH="1">
            <a:off x="3275856"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4" idx="3"/>
          </p:cNvCxnSpPr>
          <p:nvPr userDrawn="1"/>
        </p:nvCxnSpPr>
        <p:spPr>
          <a:xfrm>
            <a:off x="6193522" y="420931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36" idx="2"/>
            <a:endCxn id="42" idx="0"/>
          </p:cNvCxnSpPr>
          <p:nvPr userDrawn="1"/>
        </p:nvCxnSpPr>
        <p:spPr>
          <a:xfrm>
            <a:off x="1041971" y="2677512"/>
            <a:ext cx="10547" cy="1015569"/>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37" idx="2"/>
          </p:cNvCxnSpPr>
          <p:nvPr userDrawn="1"/>
        </p:nvCxnSpPr>
        <p:spPr>
          <a:xfrm flipH="1">
            <a:off x="3296816" y="2677512"/>
            <a:ext cx="3262" cy="225345"/>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a:off x="2484901"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Commercial Director</a:t>
            </a:r>
            <a:endParaRPr lang="en-US" sz="1400" dirty="0">
              <a:solidFill>
                <a:srgbClr val="FFFFFF"/>
              </a:solidFill>
              <a:ea typeface="AppleGothic"/>
              <a:cs typeface="AppleGothic"/>
            </a:endParaRPr>
          </a:p>
        </p:txBody>
      </p:sp>
      <p:sp>
        <p:nvSpPr>
          <p:cNvPr id="70" name="Rounded Rectangle 69"/>
          <p:cNvSpPr/>
          <p:nvPr userDrawn="1"/>
        </p:nvSpPr>
        <p:spPr>
          <a:xfrm>
            <a:off x="5179159" y="477320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Sweden</a:t>
            </a:r>
            <a:endParaRPr lang="en-US" sz="900" dirty="0">
              <a:solidFill>
                <a:srgbClr val="FFFFFF"/>
              </a:solidFill>
              <a:ea typeface="AppleGothic"/>
              <a:cs typeface="AppleGothic"/>
            </a:endParaRPr>
          </a:p>
        </p:txBody>
      </p:sp>
      <p:sp>
        <p:nvSpPr>
          <p:cNvPr id="72" name="Rounded Rectangle 71"/>
          <p:cNvSpPr/>
          <p:nvPr userDrawn="1"/>
        </p:nvSpPr>
        <p:spPr>
          <a:xfrm>
            <a:off x="5179159" y="513324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Due Diligence</a:t>
            </a:r>
          </a:p>
        </p:txBody>
      </p:sp>
      <p:cxnSp>
        <p:nvCxnSpPr>
          <p:cNvPr id="74" name="Straight Connector 73"/>
          <p:cNvCxnSpPr>
            <a:stCxn id="70" idx="3"/>
          </p:cNvCxnSpPr>
          <p:nvPr userDrawn="1"/>
        </p:nvCxnSpPr>
        <p:spPr>
          <a:xfrm>
            <a:off x="6199429" y="492939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2" idx="3"/>
          </p:cNvCxnSpPr>
          <p:nvPr userDrawn="1"/>
        </p:nvCxnSpPr>
        <p:spPr>
          <a:xfrm>
            <a:off x="6199429" y="456935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
        <p:nvSpPr>
          <p:cNvPr id="103"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08A7698-3FB6-6F4D-8B79-03CD2E914968}" type="datetime1">
              <a:rPr lang="en-GB" smtClean="0"/>
              <a:pPr defTabSz="457200"/>
              <a:t>08/08/2016</a:t>
            </a:fld>
            <a:endParaRPr lang="en-US" dirty="0"/>
          </a:p>
        </p:txBody>
      </p:sp>
      <p:sp>
        <p:nvSpPr>
          <p:cNvPr id="104"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
        <p:nvSpPr>
          <p:cNvPr id="69" name="Rounded Rectangle 68"/>
          <p:cNvSpPr/>
          <p:nvPr userDrawn="1"/>
        </p:nvSpPr>
        <p:spPr>
          <a:xfrm>
            <a:off x="2220041" y="5141065"/>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Due Diligence</a:t>
            </a:r>
            <a:endParaRPr lang="en-US" sz="900" dirty="0">
              <a:solidFill>
                <a:srgbClr val="FFFFFF"/>
              </a:solidFill>
              <a:ea typeface="AppleGothic"/>
              <a:cs typeface="AppleGothic"/>
            </a:endParaRPr>
          </a:p>
        </p:txBody>
      </p:sp>
      <p:cxnSp>
        <p:nvCxnSpPr>
          <p:cNvPr id="76" name="Straight Connector 75"/>
          <p:cNvCxnSpPr>
            <a:stCxn id="31" idx="1"/>
          </p:cNvCxnSpPr>
          <p:nvPr userDrawn="1"/>
        </p:nvCxnSpPr>
        <p:spPr>
          <a:xfrm flipH="1" flipV="1">
            <a:off x="1973910" y="4926896"/>
            <a:ext cx="241146" cy="249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0270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rporate History">
    <p:spTree>
      <p:nvGrpSpPr>
        <p:cNvPr id="1" name=""/>
        <p:cNvGrpSpPr/>
        <p:nvPr/>
      </p:nvGrpSpPr>
      <p:grpSpPr>
        <a:xfrm>
          <a:off x="0" y="0"/>
          <a:ext cx="0" cy="0"/>
          <a:chOff x="0" y="0"/>
          <a:chExt cx="0" cy="0"/>
        </a:xfrm>
      </p:grpSpPr>
      <p:cxnSp>
        <p:nvCxnSpPr>
          <p:cNvPr id="33" name="Straight Connector 32"/>
          <p:cNvCxnSpPr/>
          <p:nvPr userDrawn="1"/>
        </p:nvCxnSpPr>
        <p:spPr>
          <a:xfrm>
            <a:off x="1122487" y="1587500"/>
            <a:ext cx="0" cy="1768475"/>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2812998" y="963789"/>
            <a:ext cx="0" cy="239465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5663445" y="1302456"/>
            <a:ext cx="0" cy="2041877"/>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379662" y="3344333"/>
            <a:ext cx="17338" cy="1481668"/>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637439" y="3358444"/>
            <a:ext cx="0" cy="169333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sp>
        <p:nvSpPr>
          <p:cNvPr id="16"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story</a:t>
            </a:r>
            <a:endParaRPr lang="en-US" dirty="0"/>
          </a:p>
        </p:txBody>
      </p:sp>
      <p:sp>
        <p:nvSpPr>
          <p:cNvPr id="19"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26" name="Picture 25"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7" name="Straight Connector 2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67D5EEF-D87E-CE4A-8C12-A9EBD7E0AECB}" type="datetime1">
              <a:rPr lang="en-GB" smtClean="0"/>
              <a:pPr defTabSz="457200"/>
              <a:t>08/08/2016</a:t>
            </a:fld>
            <a:endParaRPr lang="en-US" dirty="0"/>
          </a:p>
        </p:txBody>
      </p:sp>
      <p:sp>
        <p:nvSpPr>
          <p:cNvPr id="9"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cxnSp>
        <p:nvCxnSpPr>
          <p:cNvPr id="10" name="Straight Connector 9"/>
          <p:cNvCxnSpPr/>
          <p:nvPr userDrawn="1"/>
        </p:nvCxnSpPr>
        <p:spPr>
          <a:xfrm flipH="1">
            <a:off x="179512" y="3356992"/>
            <a:ext cx="8640960" cy="0"/>
          </a:xfrm>
          <a:prstGeom prst="line">
            <a:avLst/>
          </a:prstGeom>
          <a:ln w="15875">
            <a:gradFill flip="none" rotWithShape="1">
              <a:gsLst>
                <a:gs pos="0">
                  <a:srgbClr val="4B2582"/>
                </a:gs>
                <a:gs pos="100000">
                  <a:srgbClr val="118062"/>
                </a:gs>
              </a:gsLst>
              <a:lin ang="0" scaled="1"/>
              <a:tileRect/>
            </a:gra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179512" y="2564904"/>
            <a:ext cx="1584176" cy="584775"/>
          </a:xfrm>
          <a:prstGeom prst="rect">
            <a:avLst/>
          </a:prstGeom>
          <a:solidFill>
            <a:srgbClr val="FFFFFF">
              <a:alpha val="80000"/>
            </a:srgbClr>
          </a:solidFill>
        </p:spPr>
        <p:txBody>
          <a:bodyPr wrap="square" rtlCol="0">
            <a:spAutoFit/>
          </a:bodyPr>
          <a:lstStyle/>
          <a:p>
            <a:r>
              <a:rPr lang="en-US" sz="1400" b="1" dirty="0" smtClean="0">
                <a:solidFill>
                  <a:srgbClr val="118062"/>
                </a:solidFill>
              </a:rPr>
              <a:t>1995</a:t>
            </a:r>
          </a:p>
          <a:p>
            <a:pPr marL="171450" indent="-171450">
              <a:buFont typeface="Arial"/>
              <a:buChar char="•"/>
            </a:pPr>
            <a:r>
              <a:rPr lang="en-US" sz="900" dirty="0" smtClean="0">
                <a:solidFill>
                  <a:srgbClr val="3C3C3B"/>
                </a:solidFill>
              </a:rPr>
              <a:t>Natural Power was established</a:t>
            </a:r>
            <a:endParaRPr lang="en-US" sz="900" dirty="0">
              <a:solidFill>
                <a:srgbClr val="3C3C3B"/>
              </a:solidFill>
            </a:endParaRPr>
          </a:p>
        </p:txBody>
      </p:sp>
      <p:sp>
        <p:nvSpPr>
          <p:cNvPr id="11" name="TextBox 10"/>
          <p:cNvSpPr txBox="1"/>
          <p:nvPr userDrawn="1"/>
        </p:nvSpPr>
        <p:spPr>
          <a:xfrm>
            <a:off x="323528" y="3735903"/>
            <a:ext cx="1872208" cy="723275"/>
          </a:xfrm>
          <a:prstGeom prst="rect">
            <a:avLst/>
          </a:prstGeom>
          <a:solidFill>
            <a:srgbClr val="FFFFFF">
              <a:alpha val="80000"/>
            </a:srgbClr>
          </a:solidFill>
        </p:spPr>
        <p:txBody>
          <a:bodyPr wrap="square" rtlCol="0">
            <a:spAutoFit/>
          </a:bodyPr>
          <a:lstStyle/>
          <a:p>
            <a:r>
              <a:rPr lang="en-US" sz="1400" b="1" dirty="0" smtClean="0">
                <a:solidFill>
                  <a:srgbClr val="118062"/>
                </a:solidFill>
              </a:rPr>
              <a:t>2000</a:t>
            </a:r>
          </a:p>
          <a:p>
            <a:pPr marL="171450" indent="-171450">
              <a:buFont typeface="Arial"/>
              <a:buChar char="•"/>
            </a:pPr>
            <a:r>
              <a:rPr lang="en-US" sz="900" dirty="0" smtClean="0">
                <a:solidFill>
                  <a:srgbClr val="3C3C3B"/>
                </a:solidFill>
              </a:rPr>
              <a:t>Acquired by Fred. Olsen Ltd. </a:t>
            </a:r>
          </a:p>
          <a:p>
            <a:pPr marL="171450" indent="-171450">
              <a:buFont typeface="Arial"/>
              <a:buChar char="•"/>
            </a:pPr>
            <a:r>
              <a:rPr lang="en-US" sz="900" dirty="0" smtClean="0">
                <a:solidFill>
                  <a:srgbClr val="3C3C3B"/>
                </a:solidFill>
              </a:rPr>
              <a:t>Move from Glasgow to Forrest Estate</a:t>
            </a:r>
            <a:endParaRPr lang="en-US" sz="900" dirty="0">
              <a:solidFill>
                <a:srgbClr val="3C3C3B"/>
              </a:solidFill>
            </a:endParaRPr>
          </a:p>
        </p:txBody>
      </p:sp>
      <p:sp>
        <p:nvSpPr>
          <p:cNvPr id="12" name="TextBox 11"/>
          <p:cNvSpPr txBox="1"/>
          <p:nvPr userDrawn="1"/>
        </p:nvSpPr>
        <p:spPr>
          <a:xfrm>
            <a:off x="1115616" y="1412776"/>
            <a:ext cx="1584176" cy="584775"/>
          </a:xfrm>
          <a:prstGeom prst="rect">
            <a:avLst/>
          </a:prstGeom>
          <a:noFill/>
        </p:spPr>
        <p:txBody>
          <a:bodyPr wrap="square" rtlCol="0">
            <a:spAutoFit/>
          </a:bodyPr>
          <a:lstStyle/>
          <a:p>
            <a:r>
              <a:rPr lang="en-US" sz="1400" b="1" dirty="0" smtClean="0">
                <a:solidFill>
                  <a:srgbClr val="0F706C"/>
                </a:solidFill>
              </a:rPr>
              <a:t>2005</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Aberystwyth</a:t>
            </a:r>
            <a:r>
              <a:rPr lang="en-US" sz="900" dirty="0" smtClean="0">
                <a:solidFill>
                  <a:srgbClr val="3C3C3B"/>
                </a:solidFill>
              </a:rPr>
              <a:t>, Wales</a:t>
            </a:r>
            <a:endParaRPr lang="en-US" sz="900" dirty="0">
              <a:solidFill>
                <a:srgbClr val="3C3C3B"/>
              </a:solidFill>
            </a:endParaRPr>
          </a:p>
        </p:txBody>
      </p:sp>
      <p:sp>
        <p:nvSpPr>
          <p:cNvPr id="13" name="TextBox 12"/>
          <p:cNvSpPr txBox="1"/>
          <p:nvPr userDrawn="1"/>
        </p:nvSpPr>
        <p:spPr>
          <a:xfrm>
            <a:off x="1403648" y="4672007"/>
            <a:ext cx="2088232" cy="723275"/>
          </a:xfrm>
          <a:prstGeom prst="rect">
            <a:avLst/>
          </a:prstGeom>
          <a:noFill/>
        </p:spPr>
        <p:txBody>
          <a:bodyPr wrap="square" rtlCol="0">
            <a:spAutoFit/>
          </a:bodyPr>
          <a:lstStyle/>
          <a:p>
            <a:r>
              <a:rPr lang="en-US" sz="1400" b="1" dirty="0" smtClean="0">
                <a:solidFill>
                  <a:srgbClr val="0F706C"/>
                </a:solidFill>
              </a:rPr>
              <a:t>2007</a:t>
            </a:r>
          </a:p>
          <a:p>
            <a:pPr marL="171450" indent="-171450">
              <a:buFont typeface="Arial"/>
              <a:buChar char="•"/>
            </a:pPr>
            <a:r>
              <a:rPr lang="en-US" sz="900" dirty="0" err="1" smtClean="0">
                <a:solidFill>
                  <a:srgbClr val="3C3C3B"/>
                </a:solidFill>
              </a:rPr>
              <a:t>ZephIR</a:t>
            </a:r>
            <a:r>
              <a:rPr lang="en-US" sz="900" dirty="0" smtClean="0">
                <a:solidFill>
                  <a:srgbClr val="3C3C3B"/>
                </a:solidFill>
              </a:rPr>
              <a:t> acquired by Natural Power </a:t>
            </a:r>
          </a:p>
          <a:p>
            <a:pPr marL="171450" indent="-171450">
              <a:buFont typeface="Arial"/>
              <a:buChar char="•"/>
            </a:pPr>
            <a:r>
              <a:rPr lang="en-US" sz="900" dirty="0" smtClean="0">
                <a:solidFill>
                  <a:srgbClr val="3C3C3B"/>
                </a:solidFill>
              </a:rPr>
              <a:t>Office opens in Falkirk, Scotland </a:t>
            </a:r>
          </a:p>
          <a:p>
            <a:pPr marL="171450" indent="-171450">
              <a:buFont typeface="Arial"/>
              <a:buChar char="•"/>
            </a:pPr>
            <a:r>
              <a:rPr lang="en-US" sz="900" dirty="0" err="1" smtClean="0">
                <a:solidFill>
                  <a:srgbClr val="3C3C3B"/>
                </a:solidFill>
              </a:rPr>
              <a:t>Ventec</a:t>
            </a:r>
            <a:r>
              <a:rPr lang="en-US" sz="900" dirty="0" smtClean="0">
                <a:solidFill>
                  <a:srgbClr val="3C3C3B"/>
                </a:solidFill>
              </a:rPr>
              <a:t> acquired by Natural Power</a:t>
            </a:r>
            <a:endParaRPr lang="en-US" sz="900" dirty="0">
              <a:solidFill>
                <a:srgbClr val="3C3C3B"/>
              </a:solidFill>
            </a:endParaRPr>
          </a:p>
        </p:txBody>
      </p:sp>
      <p:sp>
        <p:nvSpPr>
          <p:cNvPr id="14" name="TextBox 13"/>
          <p:cNvSpPr txBox="1"/>
          <p:nvPr userDrawn="1"/>
        </p:nvSpPr>
        <p:spPr>
          <a:xfrm>
            <a:off x="1619672" y="2276872"/>
            <a:ext cx="2448272" cy="723275"/>
          </a:xfrm>
          <a:prstGeom prst="rect">
            <a:avLst/>
          </a:prstGeom>
          <a:solidFill>
            <a:srgbClr val="FFFFFF">
              <a:alpha val="80000"/>
            </a:srgbClr>
          </a:solidFill>
        </p:spPr>
        <p:txBody>
          <a:bodyPr wrap="square" rtlCol="0">
            <a:spAutoFit/>
          </a:bodyPr>
          <a:lstStyle/>
          <a:p>
            <a:r>
              <a:rPr lang="en-US" sz="1400" b="1" dirty="0" smtClean="0">
                <a:solidFill>
                  <a:srgbClr val="105E74"/>
                </a:solidFill>
              </a:rPr>
              <a:t>2008</a:t>
            </a:r>
          </a:p>
          <a:p>
            <a:pPr marL="171450" indent="-171450">
              <a:buFont typeface="Arial"/>
              <a:buChar char="•"/>
            </a:pPr>
            <a:r>
              <a:rPr lang="en-US" sz="900" dirty="0" err="1" smtClean="0">
                <a:solidFill>
                  <a:srgbClr val="3C3C3B"/>
                </a:solidFill>
              </a:rPr>
              <a:t>Latwind</a:t>
            </a:r>
            <a:r>
              <a:rPr lang="en-US" sz="900" dirty="0" smtClean="0">
                <a:solidFill>
                  <a:srgbClr val="3C3C3B"/>
                </a:solidFill>
              </a:rPr>
              <a:t> International acquired by Natural Power in </a:t>
            </a:r>
            <a:r>
              <a:rPr lang="en-US" sz="900" dirty="0" err="1" smtClean="0">
                <a:solidFill>
                  <a:srgbClr val="3C3C3B"/>
                </a:solidFill>
              </a:rPr>
              <a:t>Valiparaiso</a:t>
            </a:r>
            <a:r>
              <a:rPr lang="en-US" sz="900" dirty="0" smtClean="0">
                <a:solidFill>
                  <a:srgbClr val="3C3C3B"/>
                </a:solidFill>
              </a:rPr>
              <a:t>, Chile </a:t>
            </a:r>
          </a:p>
          <a:p>
            <a:pPr marL="171450" indent="-171450">
              <a:buFont typeface="Arial"/>
              <a:buChar char="•"/>
            </a:pPr>
            <a:r>
              <a:rPr lang="en-US" sz="900" dirty="0" err="1" smtClean="0">
                <a:solidFill>
                  <a:srgbClr val="3C3C3B"/>
                </a:solidFill>
              </a:rPr>
              <a:t>WindCentre</a:t>
            </a:r>
            <a:r>
              <a:rPr lang="en-US" sz="900" dirty="0" smtClean="0">
                <a:solidFill>
                  <a:srgbClr val="3C3C3B"/>
                </a:solidFill>
              </a:rPr>
              <a:t> (</a:t>
            </a:r>
            <a:r>
              <a:rPr lang="en-US" sz="900" dirty="0" err="1" smtClean="0">
                <a:solidFill>
                  <a:srgbClr val="3C3C3B"/>
                </a:solidFill>
              </a:rPr>
              <a:t>ControlCentre</a:t>
            </a:r>
            <a:r>
              <a:rPr lang="en-US" sz="900" dirty="0" smtClean="0">
                <a:solidFill>
                  <a:srgbClr val="3C3C3B"/>
                </a:solidFill>
              </a:rPr>
              <a:t>) goes live</a:t>
            </a:r>
            <a:endParaRPr lang="en-US" sz="900" dirty="0">
              <a:solidFill>
                <a:srgbClr val="3C3C3B"/>
              </a:solidFill>
            </a:endParaRPr>
          </a:p>
        </p:txBody>
      </p:sp>
      <p:sp>
        <p:nvSpPr>
          <p:cNvPr id="15" name="TextBox 14"/>
          <p:cNvSpPr txBox="1"/>
          <p:nvPr userDrawn="1"/>
        </p:nvSpPr>
        <p:spPr>
          <a:xfrm>
            <a:off x="2483768" y="3663895"/>
            <a:ext cx="2088232" cy="1000274"/>
          </a:xfrm>
          <a:prstGeom prst="rect">
            <a:avLst/>
          </a:prstGeom>
          <a:solidFill>
            <a:srgbClr val="FFFFFF">
              <a:alpha val="80000"/>
            </a:srgbClr>
          </a:solidFill>
        </p:spPr>
        <p:txBody>
          <a:bodyPr wrap="square" rtlCol="0">
            <a:spAutoFit/>
          </a:bodyPr>
          <a:lstStyle/>
          <a:p>
            <a:r>
              <a:rPr lang="en-US" sz="1400" b="1" dirty="0" smtClean="0">
                <a:solidFill>
                  <a:srgbClr val="105E74"/>
                </a:solidFill>
              </a:rPr>
              <a:t>2009</a:t>
            </a:r>
          </a:p>
          <a:p>
            <a:pPr marL="171450" indent="-171450">
              <a:buFont typeface="Arial"/>
              <a:buChar char="•"/>
            </a:pPr>
            <a:r>
              <a:rPr lang="en-US" sz="900" dirty="0" smtClean="0">
                <a:solidFill>
                  <a:srgbClr val="3C3C3B"/>
                </a:solidFill>
              </a:rPr>
              <a:t>Awarded ‘Contractor of the Year’ </a:t>
            </a:r>
          </a:p>
          <a:p>
            <a:pPr marL="171450" indent="-171450">
              <a:buFont typeface="Arial"/>
              <a:buChar char="•"/>
            </a:pPr>
            <a:r>
              <a:rPr lang="en-US" sz="900" dirty="0" smtClean="0">
                <a:solidFill>
                  <a:srgbClr val="3C3C3B"/>
                </a:solidFill>
              </a:rPr>
              <a:t>25% of </a:t>
            </a:r>
            <a:r>
              <a:rPr lang="en-US" sz="900" dirty="0" err="1" smtClean="0">
                <a:solidFill>
                  <a:srgbClr val="3C3C3B"/>
                </a:solidFill>
              </a:rPr>
              <a:t>SeaRoc</a:t>
            </a:r>
            <a:r>
              <a:rPr lang="en-US" sz="900" dirty="0" smtClean="0">
                <a:solidFill>
                  <a:srgbClr val="3C3C3B"/>
                </a:solidFill>
              </a:rPr>
              <a:t> acquired </a:t>
            </a:r>
          </a:p>
          <a:p>
            <a:pPr marL="171450" indent="-171450">
              <a:buFont typeface="Arial"/>
              <a:buChar char="•"/>
            </a:pPr>
            <a:r>
              <a:rPr lang="en-US" sz="900" dirty="0" smtClean="0">
                <a:solidFill>
                  <a:srgbClr val="3C3C3B"/>
                </a:solidFill>
              </a:rPr>
              <a:t>Construction office opens in Bolton, England </a:t>
            </a:r>
          </a:p>
          <a:p>
            <a:pPr marL="171450" indent="-171450">
              <a:buFont typeface="Arial"/>
              <a:buChar char="•"/>
            </a:pPr>
            <a:r>
              <a:rPr lang="en-US" sz="900" dirty="0" smtClean="0">
                <a:solidFill>
                  <a:srgbClr val="3C3C3B"/>
                </a:solidFill>
              </a:rPr>
              <a:t>100% of </a:t>
            </a:r>
            <a:r>
              <a:rPr lang="en-US" sz="900" dirty="0" err="1" smtClean="0">
                <a:solidFill>
                  <a:srgbClr val="3C3C3B"/>
                </a:solidFill>
              </a:rPr>
              <a:t>SeaRoc</a:t>
            </a:r>
            <a:r>
              <a:rPr lang="en-US" sz="900" dirty="0" smtClean="0">
                <a:solidFill>
                  <a:srgbClr val="3C3C3B"/>
                </a:solidFill>
              </a:rPr>
              <a:t> acquired </a:t>
            </a:r>
            <a:endParaRPr lang="en-US" sz="900" dirty="0">
              <a:solidFill>
                <a:srgbClr val="3C3C3B"/>
              </a:solidFill>
            </a:endParaRPr>
          </a:p>
        </p:txBody>
      </p:sp>
      <p:sp>
        <p:nvSpPr>
          <p:cNvPr id="17" name="TextBox 16"/>
          <p:cNvSpPr txBox="1"/>
          <p:nvPr userDrawn="1"/>
        </p:nvSpPr>
        <p:spPr>
          <a:xfrm>
            <a:off x="2843808" y="791473"/>
            <a:ext cx="3024336" cy="1277273"/>
          </a:xfrm>
          <a:prstGeom prst="rect">
            <a:avLst/>
          </a:prstGeom>
          <a:noFill/>
        </p:spPr>
        <p:txBody>
          <a:bodyPr wrap="square" rtlCol="0">
            <a:spAutoFit/>
          </a:bodyPr>
          <a:lstStyle/>
          <a:p>
            <a:r>
              <a:rPr lang="en-US" sz="1400" b="1" dirty="0" smtClean="0">
                <a:solidFill>
                  <a:srgbClr val="1D4D79"/>
                </a:solidFill>
              </a:rPr>
              <a:t>2010</a:t>
            </a:r>
          </a:p>
          <a:p>
            <a:pPr marL="171450" indent="-171450">
              <a:buFont typeface="Arial"/>
              <a:buChar char="•"/>
            </a:pPr>
            <a:r>
              <a:rPr lang="en-US" sz="900" dirty="0" smtClean="0">
                <a:solidFill>
                  <a:srgbClr val="3C3C3B"/>
                </a:solidFill>
              </a:rPr>
              <a:t>Majority acquisition of re-consult </a:t>
            </a:r>
          </a:p>
          <a:p>
            <a:pPr marL="171450" indent="-171450">
              <a:buFont typeface="Arial"/>
              <a:buChar char="•"/>
            </a:pPr>
            <a:r>
              <a:rPr lang="en-US" sz="900" dirty="0" smtClean="0">
                <a:solidFill>
                  <a:srgbClr val="3C3C3B"/>
                </a:solidFill>
              </a:rPr>
              <a:t>Construction office opens in Nantes, France </a:t>
            </a:r>
          </a:p>
          <a:p>
            <a:pPr marL="171450" indent="-171450">
              <a:buFont typeface="Arial"/>
              <a:buChar char="•"/>
            </a:pPr>
            <a:r>
              <a:rPr lang="en-US" sz="900" dirty="0" smtClean="0">
                <a:solidFill>
                  <a:srgbClr val="3C3C3B"/>
                </a:solidFill>
              </a:rPr>
              <a:t>Office opens in Inverness, Scotland </a:t>
            </a:r>
          </a:p>
          <a:p>
            <a:pPr marL="171450" indent="-171450">
              <a:buFont typeface="Arial"/>
              <a:buChar char="•"/>
            </a:pPr>
            <a:r>
              <a:rPr lang="en-US" sz="900" dirty="0" smtClean="0">
                <a:solidFill>
                  <a:srgbClr val="3C3C3B"/>
                </a:solidFill>
              </a:rPr>
              <a:t>Office opens in Saratoga Springs, New York, USA </a:t>
            </a:r>
          </a:p>
          <a:p>
            <a:pPr marL="171450" indent="-171450">
              <a:buFont typeface="Arial"/>
              <a:buChar char="•"/>
            </a:pPr>
            <a:r>
              <a:rPr lang="en-US" sz="900" dirty="0" smtClean="0">
                <a:solidFill>
                  <a:srgbClr val="3C3C3B"/>
                </a:solidFill>
              </a:rPr>
              <a:t>Biomass Services launched </a:t>
            </a:r>
          </a:p>
          <a:p>
            <a:pPr marL="171450" indent="-171450">
              <a:buFont typeface="Arial"/>
              <a:buChar char="•"/>
            </a:pPr>
            <a:r>
              <a:rPr lang="en-US" sz="900" dirty="0" err="1" smtClean="0">
                <a:solidFill>
                  <a:srgbClr val="3C3C3B"/>
                </a:solidFill>
              </a:rPr>
              <a:t>WindManager</a:t>
            </a:r>
            <a:r>
              <a:rPr lang="en-US" sz="900" dirty="0" smtClean="0">
                <a:solidFill>
                  <a:srgbClr val="3C3C3B"/>
                </a:solidFill>
              </a:rPr>
              <a:t> launched </a:t>
            </a:r>
          </a:p>
          <a:p>
            <a:pPr>
              <a:buFont typeface="Arial"/>
              <a:buNone/>
            </a:pPr>
            <a:endParaRPr lang="en-US" sz="900" dirty="0" smtClean="0">
              <a:solidFill>
                <a:srgbClr val="3C3C3B"/>
              </a:solidFill>
            </a:endParaRPr>
          </a:p>
        </p:txBody>
      </p:sp>
      <p:sp>
        <p:nvSpPr>
          <p:cNvPr id="18" name="TextBox 17"/>
          <p:cNvSpPr txBox="1"/>
          <p:nvPr userDrawn="1"/>
        </p:nvSpPr>
        <p:spPr>
          <a:xfrm>
            <a:off x="3635896" y="4888031"/>
            <a:ext cx="1944216" cy="1277273"/>
          </a:xfrm>
          <a:prstGeom prst="rect">
            <a:avLst/>
          </a:prstGeom>
          <a:noFill/>
        </p:spPr>
        <p:txBody>
          <a:bodyPr wrap="square" rtlCol="0">
            <a:spAutoFit/>
          </a:bodyPr>
          <a:lstStyle/>
          <a:p>
            <a:r>
              <a:rPr lang="en-US" sz="1400" b="1" dirty="0" smtClean="0">
                <a:solidFill>
                  <a:srgbClr val="1D4D79"/>
                </a:solidFill>
              </a:rPr>
              <a:t>2011</a:t>
            </a:r>
          </a:p>
          <a:p>
            <a:pPr marL="171450" indent="-171450">
              <a:buFont typeface="Arial"/>
              <a:buChar char="•"/>
            </a:pPr>
            <a:r>
              <a:rPr lang="en-US" sz="900" dirty="0" err="1" smtClean="0">
                <a:solidFill>
                  <a:srgbClr val="3C3C3B"/>
                </a:solidFill>
              </a:rPr>
              <a:t>VuWind</a:t>
            </a:r>
            <a:r>
              <a:rPr lang="en-US" sz="900" dirty="0" smtClean="0">
                <a:solidFill>
                  <a:srgbClr val="3C3C3B"/>
                </a:solidFill>
              </a:rPr>
              <a:t> launched </a:t>
            </a:r>
          </a:p>
          <a:p>
            <a:pPr marL="171450" indent="-171450">
              <a:buFont typeface="Arial"/>
              <a:buChar char="•"/>
            </a:pPr>
            <a:r>
              <a:rPr lang="en-US" sz="900" dirty="0" smtClean="0">
                <a:solidFill>
                  <a:srgbClr val="3C3C3B"/>
                </a:solidFill>
              </a:rPr>
              <a:t>Shortlisted as renewable energy ‘Advisor of the Year’ </a:t>
            </a:r>
          </a:p>
          <a:p>
            <a:pPr marL="171450" indent="-171450">
              <a:buFont typeface="Arial"/>
              <a:buChar char="•"/>
            </a:pPr>
            <a:r>
              <a:rPr lang="en-US" sz="900" dirty="0" smtClean="0">
                <a:solidFill>
                  <a:srgbClr val="3C3C3B"/>
                </a:solidFill>
              </a:rPr>
              <a:t>Office opens in Newcastle, England </a:t>
            </a:r>
          </a:p>
          <a:p>
            <a:pPr marL="171450" indent="-171450">
              <a:buFont typeface="Arial"/>
              <a:buChar char="•"/>
            </a:pPr>
            <a:r>
              <a:rPr lang="en-US" sz="900" dirty="0" smtClean="0">
                <a:solidFill>
                  <a:srgbClr val="3C3C3B"/>
                </a:solidFill>
              </a:rPr>
              <a:t>Awarded ‘Safety Excellence’ award from E.ON</a:t>
            </a:r>
            <a:endParaRPr lang="en-US" sz="900" dirty="0">
              <a:solidFill>
                <a:srgbClr val="3C3C3B"/>
              </a:solidFill>
            </a:endParaRPr>
          </a:p>
        </p:txBody>
      </p:sp>
      <p:sp>
        <p:nvSpPr>
          <p:cNvPr id="20" name="TextBox 19"/>
          <p:cNvSpPr txBox="1"/>
          <p:nvPr userDrawn="1"/>
        </p:nvSpPr>
        <p:spPr>
          <a:xfrm>
            <a:off x="4291233" y="2204864"/>
            <a:ext cx="2448272" cy="1000274"/>
          </a:xfrm>
          <a:prstGeom prst="rect">
            <a:avLst/>
          </a:prstGeom>
          <a:solidFill>
            <a:srgbClr val="FFFFFF">
              <a:alpha val="80000"/>
            </a:srgbClr>
          </a:solidFill>
        </p:spPr>
        <p:txBody>
          <a:bodyPr wrap="square" rtlCol="0">
            <a:spAutoFit/>
          </a:bodyPr>
          <a:lstStyle/>
          <a:p>
            <a:r>
              <a:rPr lang="en-US" sz="1400" b="1" dirty="0" smtClean="0">
                <a:solidFill>
                  <a:srgbClr val="31377B"/>
                </a:solidFill>
              </a:rPr>
              <a:t>2012</a:t>
            </a:r>
          </a:p>
          <a:p>
            <a:pPr marL="171450" indent="-171450">
              <a:buFont typeface="Arial"/>
              <a:buChar char="•"/>
            </a:pPr>
            <a:r>
              <a:rPr lang="en-US" sz="900" dirty="0" err="1" smtClean="0">
                <a:solidFill>
                  <a:srgbClr val="3C3C3B"/>
                </a:solidFill>
              </a:rPr>
              <a:t>SeaRoc</a:t>
            </a:r>
            <a:r>
              <a:rPr lang="en-US" sz="900" dirty="0" smtClean="0">
                <a:solidFill>
                  <a:srgbClr val="3C3C3B"/>
                </a:solidFill>
              </a:rPr>
              <a:t> &amp; </a:t>
            </a:r>
            <a:r>
              <a:rPr lang="en-US" sz="900" dirty="0" err="1" smtClean="0">
                <a:solidFill>
                  <a:srgbClr val="3C3C3B"/>
                </a:solidFill>
              </a:rPr>
              <a:t>ZephIR</a:t>
            </a:r>
            <a:r>
              <a:rPr lang="en-US" sz="900" dirty="0" smtClean="0">
                <a:solidFill>
                  <a:srgbClr val="3C3C3B"/>
                </a:solidFill>
              </a:rPr>
              <a:t> become sister companies </a:t>
            </a:r>
          </a:p>
          <a:p>
            <a:pPr marL="171450" indent="-171450">
              <a:buFont typeface="Arial"/>
              <a:buChar char="•"/>
            </a:pPr>
            <a:r>
              <a:rPr lang="en-US" sz="900" dirty="0" smtClean="0">
                <a:solidFill>
                  <a:srgbClr val="3C3C3B"/>
                </a:solidFill>
              </a:rPr>
              <a:t>Achieved over 1GW onshore consenting </a:t>
            </a:r>
          </a:p>
          <a:p>
            <a:pPr marL="171450" indent="-171450">
              <a:buFont typeface="Arial"/>
              <a:buChar char="•"/>
            </a:pPr>
            <a:r>
              <a:rPr lang="en-US" sz="900" dirty="0" smtClean="0">
                <a:solidFill>
                  <a:srgbClr val="3C3C3B"/>
                </a:solidFill>
              </a:rPr>
              <a:t>Ecology office opens in Newcastle, England </a:t>
            </a:r>
          </a:p>
          <a:p>
            <a:pPr marL="171450" indent="-171450">
              <a:buFont typeface="Arial"/>
              <a:buChar char="•"/>
            </a:pPr>
            <a:r>
              <a:rPr lang="en-US" sz="900" dirty="0" smtClean="0">
                <a:solidFill>
                  <a:srgbClr val="3C3C3B"/>
                </a:solidFill>
              </a:rPr>
              <a:t>Construction opens in </a:t>
            </a:r>
            <a:r>
              <a:rPr lang="en-US" sz="900" dirty="0" err="1" smtClean="0">
                <a:solidFill>
                  <a:srgbClr val="3C3C3B"/>
                </a:solidFill>
              </a:rPr>
              <a:t>Stirling</a:t>
            </a:r>
            <a:r>
              <a:rPr lang="en-US" sz="900" dirty="0" smtClean="0">
                <a:solidFill>
                  <a:srgbClr val="3C3C3B"/>
                </a:solidFill>
              </a:rPr>
              <a:t>, Scotland </a:t>
            </a:r>
          </a:p>
          <a:p>
            <a:pPr marL="171450" indent="-171450">
              <a:buFont typeface="Arial"/>
              <a:buChar char="•"/>
            </a:pPr>
            <a:r>
              <a:rPr lang="en-US" sz="900" dirty="0" smtClean="0">
                <a:solidFill>
                  <a:srgbClr val="3C3C3B"/>
                </a:solidFill>
              </a:rPr>
              <a:t>Office opens in London, England</a:t>
            </a:r>
            <a:endParaRPr lang="en-US" sz="900" dirty="0">
              <a:solidFill>
                <a:srgbClr val="3C3C3B"/>
              </a:solidFill>
            </a:endParaRPr>
          </a:p>
        </p:txBody>
      </p:sp>
      <p:sp>
        <p:nvSpPr>
          <p:cNvPr id="21" name="TextBox 20"/>
          <p:cNvSpPr txBox="1"/>
          <p:nvPr userDrawn="1"/>
        </p:nvSpPr>
        <p:spPr>
          <a:xfrm>
            <a:off x="4795289" y="3951927"/>
            <a:ext cx="1944216" cy="861774"/>
          </a:xfrm>
          <a:prstGeom prst="rect">
            <a:avLst/>
          </a:prstGeom>
          <a:noFill/>
        </p:spPr>
        <p:txBody>
          <a:bodyPr wrap="square" rtlCol="0">
            <a:spAutoFit/>
          </a:bodyPr>
          <a:lstStyle/>
          <a:p>
            <a:r>
              <a:rPr lang="en-US" sz="1400" b="1" dirty="0" smtClean="0">
                <a:solidFill>
                  <a:srgbClr val="31377B"/>
                </a:solidFill>
              </a:rPr>
              <a:t>2013</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Halmstad</a:t>
            </a:r>
            <a:r>
              <a:rPr lang="en-US" sz="900" dirty="0" smtClean="0">
                <a:solidFill>
                  <a:srgbClr val="3C3C3B"/>
                </a:solidFill>
              </a:rPr>
              <a:t>, Sweden </a:t>
            </a:r>
          </a:p>
          <a:p>
            <a:pPr marL="171450" indent="-171450">
              <a:buFont typeface="Arial"/>
              <a:buChar char="•"/>
            </a:pPr>
            <a:r>
              <a:rPr lang="en-US" sz="900" dirty="0" smtClean="0">
                <a:solidFill>
                  <a:srgbClr val="3C3C3B"/>
                </a:solidFill>
              </a:rPr>
              <a:t>Office opens in Dublin, Ireland </a:t>
            </a:r>
          </a:p>
          <a:p>
            <a:pPr marL="171450" indent="-171450">
              <a:buFont typeface="Arial"/>
              <a:buChar char="•"/>
            </a:pPr>
            <a:r>
              <a:rPr lang="en-US" sz="900" dirty="0" smtClean="0">
                <a:solidFill>
                  <a:srgbClr val="3C3C3B"/>
                </a:solidFill>
              </a:rPr>
              <a:t>OFTO services managed 24/7 through </a:t>
            </a:r>
            <a:r>
              <a:rPr lang="en-US" sz="900" dirty="0" err="1" smtClean="0">
                <a:solidFill>
                  <a:srgbClr val="3C3C3B"/>
                </a:solidFill>
              </a:rPr>
              <a:t>ControlCentre</a:t>
            </a:r>
            <a:r>
              <a:rPr lang="en-US" sz="900" dirty="0" smtClean="0">
                <a:solidFill>
                  <a:srgbClr val="3C3C3B"/>
                </a:solidFill>
              </a:rPr>
              <a:t> </a:t>
            </a:r>
            <a:endParaRPr lang="en-US" sz="900" dirty="0">
              <a:solidFill>
                <a:srgbClr val="3C3C3B"/>
              </a:solidFill>
            </a:endParaRPr>
          </a:p>
        </p:txBody>
      </p:sp>
      <p:sp>
        <p:nvSpPr>
          <p:cNvPr id="22" name="TextBox 21"/>
          <p:cNvSpPr txBox="1"/>
          <p:nvPr userDrawn="1"/>
        </p:nvSpPr>
        <p:spPr>
          <a:xfrm>
            <a:off x="6649027" y="3591887"/>
            <a:ext cx="1837392" cy="446276"/>
          </a:xfrm>
          <a:prstGeom prst="rect">
            <a:avLst/>
          </a:prstGeom>
          <a:noFill/>
        </p:spPr>
        <p:txBody>
          <a:bodyPr wrap="square" rtlCol="0">
            <a:spAutoFit/>
          </a:bodyPr>
          <a:lstStyle/>
          <a:p>
            <a:r>
              <a:rPr lang="en-US" sz="1400" b="1" dirty="0" smtClean="0">
                <a:solidFill>
                  <a:srgbClr val="401C7E"/>
                </a:solidFill>
              </a:rPr>
              <a:t>2015</a:t>
            </a:r>
          </a:p>
          <a:p>
            <a:pPr marL="171450" indent="-171450">
              <a:buFont typeface="Arial"/>
              <a:buChar char="•"/>
            </a:pPr>
            <a:r>
              <a:rPr lang="en-US" sz="900" dirty="0" smtClean="0">
                <a:solidFill>
                  <a:srgbClr val="3C3C3B"/>
                </a:solidFill>
              </a:rPr>
              <a:t>Commenced turbine servicing </a:t>
            </a:r>
            <a:endParaRPr lang="en-US" sz="900" dirty="0">
              <a:solidFill>
                <a:srgbClr val="3C3C3B"/>
              </a:solidFill>
            </a:endParaRPr>
          </a:p>
        </p:txBody>
      </p:sp>
      <p:sp>
        <p:nvSpPr>
          <p:cNvPr id="23" name="TextBox 22"/>
          <p:cNvSpPr txBox="1"/>
          <p:nvPr userDrawn="1"/>
        </p:nvSpPr>
        <p:spPr>
          <a:xfrm>
            <a:off x="5659385" y="1124744"/>
            <a:ext cx="1944216" cy="1000274"/>
          </a:xfrm>
          <a:prstGeom prst="rect">
            <a:avLst/>
          </a:prstGeom>
          <a:noFill/>
        </p:spPr>
        <p:txBody>
          <a:bodyPr wrap="square" rtlCol="0">
            <a:spAutoFit/>
          </a:bodyPr>
          <a:lstStyle/>
          <a:p>
            <a:r>
              <a:rPr lang="en-US" sz="1400" b="1" dirty="0" smtClean="0">
                <a:solidFill>
                  <a:srgbClr val="401C7E"/>
                </a:solidFill>
              </a:rPr>
              <a:t>2014</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Stirling</a:t>
            </a:r>
            <a:r>
              <a:rPr lang="en-US" sz="900" dirty="0" smtClean="0">
                <a:solidFill>
                  <a:srgbClr val="3C3C3B"/>
                </a:solidFill>
              </a:rPr>
              <a:t>, Scotland </a:t>
            </a:r>
          </a:p>
          <a:p>
            <a:pPr marL="171450" indent="-171450">
              <a:buFont typeface="Arial"/>
              <a:buChar char="•"/>
            </a:pPr>
            <a:r>
              <a:rPr lang="en-US" sz="900" dirty="0" smtClean="0">
                <a:solidFill>
                  <a:srgbClr val="3C3C3B"/>
                </a:solidFill>
              </a:rPr>
              <a:t>Office opens in Seattle, USA </a:t>
            </a:r>
          </a:p>
          <a:p>
            <a:pPr marL="171450" indent="-171450">
              <a:buFont typeface="Arial"/>
              <a:buChar char="•"/>
            </a:pPr>
            <a:r>
              <a:rPr lang="en-US" sz="900" dirty="0" smtClean="0">
                <a:solidFill>
                  <a:srgbClr val="3C3C3B"/>
                </a:solidFill>
              </a:rPr>
              <a:t>Office opens in Paris, France </a:t>
            </a:r>
          </a:p>
          <a:p>
            <a:pPr marL="171450" indent="-171450">
              <a:buFont typeface="Arial"/>
              <a:buChar char="•"/>
            </a:pPr>
            <a:r>
              <a:rPr lang="en-US" sz="900" dirty="0" smtClean="0">
                <a:solidFill>
                  <a:srgbClr val="3C3C3B"/>
                </a:solidFill>
              </a:rPr>
              <a:t>Began commissioning and end of warranty turbine inspections</a:t>
            </a:r>
            <a:endParaRPr lang="en-US" sz="900" dirty="0">
              <a:solidFill>
                <a:srgbClr val="3C3C3B"/>
              </a:solidFill>
            </a:endParaRPr>
          </a:p>
        </p:txBody>
      </p:sp>
      <p:cxnSp>
        <p:nvCxnSpPr>
          <p:cNvPr id="24" name="Straight Connector 23"/>
          <p:cNvCxnSpPr/>
          <p:nvPr userDrawn="1"/>
        </p:nvCxnSpPr>
        <p:spPr>
          <a:xfrm>
            <a:off x="185862" y="2740025"/>
            <a:ext cx="0" cy="6191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338262" y="3355975"/>
            <a:ext cx="0" cy="5556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627665" y="2459566"/>
            <a:ext cx="0" cy="898878"/>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280556" y="2389011"/>
            <a:ext cx="0" cy="969433"/>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2452106" y="3344333"/>
            <a:ext cx="0" cy="493890"/>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794553" y="3358444"/>
            <a:ext cx="0" cy="747891"/>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628996" y="3358444"/>
            <a:ext cx="0" cy="409223"/>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3749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04" y="764704"/>
            <a:ext cx="3781654" cy="316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5"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clients</a:t>
            </a:r>
            <a:endParaRPr lang="en-US" dirty="0"/>
          </a:p>
        </p:txBody>
      </p:sp>
      <p:pic>
        <p:nvPicPr>
          <p:cNvPr id="17" name="Picture 16"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4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5FBBFBF-E298-3944-A0CE-9EACE37E6A37}" type="datetime1">
              <a:rPr lang="en-GB" smtClean="0"/>
              <a:pPr defTabSz="457200"/>
              <a:t>08/08/2016</a:t>
            </a:fld>
            <a:endParaRPr lang="en-US" dirty="0"/>
          </a:p>
        </p:txBody>
      </p:sp>
      <p:sp>
        <p:nvSpPr>
          <p:cNvPr id="5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9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84168" y="3429000"/>
            <a:ext cx="911498" cy="9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059832" y="3789040"/>
            <a:ext cx="13811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TextBox 93"/>
          <p:cNvSpPr txBox="1">
            <a:spLocks noChangeArrowheads="1"/>
          </p:cNvSpPr>
          <p:nvPr userDrawn="1"/>
        </p:nvSpPr>
        <p:spPr bwMode="auto">
          <a:xfrm>
            <a:off x="1952626" y="5544613"/>
            <a:ext cx="1901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r>
              <a:rPr lang="en-US" sz="800" dirty="0">
                <a:solidFill>
                  <a:srgbClr val="FFFFFE"/>
                </a:solidFill>
                <a:latin typeface="Calibri" charset="0"/>
              </a:rPr>
              <a:t>Note: See appendix for a more extensive client</a:t>
            </a:r>
            <a:r>
              <a:rPr lang="en-US" altLang="ja-JP" sz="800" dirty="0">
                <a:solidFill>
                  <a:srgbClr val="FFFFFE"/>
                </a:solidFill>
                <a:latin typeface="Calibri" charset="0"/>
              </a:rPr>
              <a:t> list</a:t>
            </a:r>
          </a:p>
        </p:txBody>
      </p:sp>
      <p:pic>
        <p:nvPicPr>
          <p:cNvPr id="95"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84368" y="2348880"/>
            <a:ext cx="955675" cy="34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20072" y="1484784"/>
            <a:ext cx="998855" cy="44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14911" y="3429000"/>
            <a:ext cx="133604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948264" y="2564904"/>
            <a:ext cx="743531" cy="87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057620" y="764704"/>
            <a:ext cx="1137901" cy="50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0"/>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292080" y="2204864"/>
            <a:ext cx="1271016" cy="20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5"/>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907704" y="4077072"/>
            <a:ext cx="1282446" cy="61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660232" y="1556792"/>
            <a:ext cx="903291" cy="63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9"/>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59672" y="5066312"/>
            <a:ext cx="1711077" cy="3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0"/>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40352" y="2996952"/>
            <a:ext cx="660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3"/>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355976" y="3573016"/>
            <a:ext cx="1135380" cy="64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4"/>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0312" y="4005064"/>
            <a:ext cx="1368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5"/>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411760" y="5085184"/>
            <a:ext cx="1981200" cy="46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6"/>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491880" y="5661248"/>
            <a:ext cx="1347216" cy="59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7"/>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812360" y="1484784"/>
            <a:ext cx="1018101" cy="69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1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740352" y="5589240"/>
            <a:ext cx="813816" cy="388620"/>
          </a:xfrm>
          <a:prstGeom prst="rect">
            <a:avLst/>
          </a:prstGeom>
        </p:spPr>
      </p:pic>
      <p:pic>
        <p:nvPicPr>
          <p:cNvPr id="113" name="Picture 3"/>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979712" y="5805264"/>
            <a:ext cx="1069543" cy="37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11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420882" y="5391874"/>
            <a:ext cx="1542288" cy="502412"/>
          </a:xfrm>
          <a:prstGeom prst="rect">
            <a:avLst/>
          </a:prstGeom>
        </p:spPr>
      </p:pic>
      <p:pic>
        <p:nvPicPr>
          <p:cNvPr id="115" name="Picture 4"/>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251520" y="4797152"/>
            <a:ext cx="1684020" cy="39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5"/>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563888" y="2780928"/>
            <a:ext cx="1416954" cy="68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descr="C:\Users\HollyH\Pictures\SunEdlogo.png"/>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79512" y="4077072"/>
            <a:ext cx="1524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http://consumercomplaintsnumbers.co.uk/wp-content/uploads/2014/08/edf-complaints-2.jpg">
            <a:hlinkClick r:id="rId27"/>
          </p:cNvPr>
          <p:cNvPicPr>
            <a:picLocks noChangeAspect="1"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5796136" y="2636912"/>
            <a:ext cx="1136618" cy="73776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http://kempshillwind.org.uk/files/2014/01/SW_Logo_Process.jpg">
            <a:hlinkClick r:id="rId29"/>
          </p:cNvPr>
          <p:cNvPicPr>
            <a:picLocks noChangeAspect="1" noChangeArrowheads="1"/>
          </p:cNvPicPr>
          <p:nvPr userDrawn="1"/>
        </p:nvPicPr>
        <p:blipFill>
          <a:blip r:embed="rId30" cstate="print">
            <a:extLst>
              <a:ext uri="{28A0092B-C50C-407E-A947-70E740481C1C}">
                <a14:useLocalDpi xmlns:a14="http://schemas.microsoft.com/office/drawing/2010/main" val="0"/>
              </a:ext>
            </a:extLst>
          </a:blip>
          <a:srcRect/>
          <a:stretch>
            <a:fillRect/>
          </a:stretch>
        </p:blipFill>
        <p:spPr bwMode="auto">
          <a:xfrm>
            <a:off x="3347864" y="4653136"/>
            <a:ext cx="1374140" cy="32479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9"/>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5220072" y="4725144"/>
            <a:ext cx="1568283" cy="5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20"/>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4932040" y="5445224"/>
            <a:ext cx="1636835" cy="30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3"/>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5220072" y="2708920"/>
            <a:ext cx="558800" cy="71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
          <p:cNvPicPr>
            <a:picLocks noChangeAspect="1" noChangeArrowheads="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3954840" y="836712"/>
            <a:ext cx="1353820" cy="36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5"/>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7937527" y="875229"/>
            <a:ext cx="685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6"/>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5868144" y="5877272"/>
            <a:ext cx="1333500" cy="2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8" descr="http://ecume-montpellier.fr/images/MASS/logos/edf.JPG"/>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3851920" y="1484784"/>
            <a:ext cx="920883" cy="35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 descr="http://www.reunionpower.com/rplogo4.gif"/>
          <p:cNvPicPr>
            <a:picLocks noChangeAspect="1" noChangeArrowheads="1"/>
          </p:cNvPicPr>
          <p:nvPr userDrawn="1"/>
        </p:nvPicPr>
        <p:blipFill>
          <a:blip r:embed="rId38" cstate="print">
            <a:extLst>
              <a:ext uri="{28A0092B-C50C-407E-A947-70E740481C1C}">
                <a14:useLocalDpi xmlns:a14="http://schemas.microsoft.com/office/drawing/2010/main" val="0"/>
              </a:ext>
            </a:extLst>
          </a:blip>
          <a:srcRect/>
          <a:stretch>
            <a:fillRect/>
          </a:stretch>
        </p:blipFill>
        <p:spPr bwMode="auto">
          <a:xfrm>
            <a:off x="4355976" y="2132856"/>
            <a:ext cx="548640"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323488" y="4659347"/>
            <a:ext cx="1312953" cy="342509"/>
          </a:xfrm>
          <a:prstGeom prst="rect">
            <a:avLst/>
          </a:prstGeom>
        </p:spPr>
      </p:pic>
      <p:pic>
        <p:nvPicPr>
          <p:cNvPr id="129" name="Picture 128" descr="logo_Energiekontor.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4788024" y="4221088"/>
            <a:ext cx="1939073" cy="432048"/>
          </a:xfrm>
          <a:prstGeom prst="rect">
            <a:avLst/>
          </a:prstGeom>
        </p:spPr>
      </p:pic>
    </p:spTree>
    <p:extLst>
      <p:ext uri="{BB962C8B-B14F-4D97-AF65-F5344CB8AC3E}">
        <p14:creationId xmlns:p14="http://schemas.microsoft.com/office/powerpoint/2010/main" val="18764851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lobal Map">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worldwide offices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727B35F-3B8C-054D-9343-0AB11FAC23E0}" type="datetime1">
              <a:rPr lang="en-GB" smtClean="0"/>
              <a:pPr defTabSz="457200"/>
              <a:t>08/08/2016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2" name="Picture 1" descr="NP-Office-Map_LIV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228"/>
            <a:ext cx="9144000" cy="5760720"/>
          </a:xfrm>
          <a:prstGeom prst="rect">
            <a:avLst/>
          </a:prstGeom>
        </p:spPr>
      </p:pic>
    </p:spTree>
    <p:extLst>
      <p:ext uri="{BB962C8B-B14F-4D97-AF65-F5344CB8AC3E}">
        <p14:creationId xmlns:p14="http://schemas.microsoft.com/office/powerpoint/2010/main" val="3141411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ontent - text - left align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l">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8369999-D4CE-B147-B5C5-82E009A24193}" type="datetime1">
              <a:rPr lang="en-GB" smtClean="0"/>
              <a:pPr defTabSz="457200"/>
              <a:t>08/08/2016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534858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 text - centr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ctr">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C66E2D7-93D6-6142-A13B-8A956A914548}" type="datetime1">
              <a:rPr lang="en-GB" smtClean="0"/>
              <a:pPr defTabSz="457200"/>
              <a:t>08/08/2016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84017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t>08/08/2016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24882408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Bullet Points">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5935959" cy="5472607"/>
          </a:xfrm>
          <a:prstGeom prst="rect">
            <a:avLst/>
          </a:prstGeom>
        </p:spPr>
        <p:txBody>
          <a:bodyPr vert="horz"/>
          <a:lstStyle>
            <a:lvl1pPr marL="342900" indent="-342900">
              <a:buSzPct val="90000"/>
              <a:buFontTx/>
              <a:buBlip>
                <a:blip r:embed="rId2"/>
              </a:buBlip>
              <a:defRPr sz="1600">
                <a:solidFill>
                  <a:srgbClr val="3C3C3B"/>
                </a:solidFill>
              </a:defRPr>
            </a:lvl1pPr>
            <a:lvl2pPr marL="457200" marR="0" indent="0" algn="l" defTabSz="457200" rtl="0" eaLnBrk="1" fontAlgn="auto" latinLnBrk="0" hangingPunct="1">
              <a:lnSpc>
                <a:spcPct val="100000"/>
              </a:lnSpc>
              <a:spcBef>
                <a:spcPct val="20000"/>
              </a:spcBef>
              <a:spcAft>
                <a:spcPts val="0"/>
              </a:spcAft>
              <a:buClrTx/>
              <a:buSzPct val="90000"/>
              <a:buFontTx/>
              <a:buNone/>
              <a:tabLst/>
              <a:defRPr sz="1400">
                <a:solidFill>
                  <a:srgbClr val="5A5A59"/>
                </a:solidFill>
              </a:defRPr>
            </a:lvl2pPr>
            <a:lvl3pPr>
              <a:defRPr sz="1200"/>
            </a:lvl3pPr>
            <a:lvl4pPr>
              <a:defRPr sz="1000"/>
            </a:lvl4pPr>
          </a:lstStyle>
          <a:p>
            <a:pPr lvl="0"/>
            <a:r>
              <a:rPr lang="en-GB" dirty="0" smtClean="0"/>
              <a:t>Click to edit Master text styles</a:t>
            </a:r>
          </a:p>
          <a:p>
            <a:pPr marL="800100" marR="0" lvl="1"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	Second level</a:t>
            </a:r>
          </a:p>
          <a:p>
            <a:pPr marL="1485900" marR="0" lvl="2"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Third level</a:t>
            </a:r>
          </a:p>
          <a:p>
            <a:pPr marL="1943100" marR="0" lvl="3"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Fourth level</a:t>
            </a:r>
          </a:p>
          <a:p>
            <a:pPr lvl="1"/>
            <a:endParaRPr lang="en-GB" dirty="0" smtClean="0"/>
          </a:p>
        </p:txBody>
      </p:sp>
      <p:sp>
        <p:nvSpPr>
          <p:cNvPr id="11" name="Picture Placeholder 10"/>
          <p:cNvSpPr>
            <a:spLocks noGrp="1"/>
          </p:cNvSpPr>
          <p:nvPr>
            <p:ph type="pic" sz="quarter" idx="13"/>
          </p:nvPr>
        </p:nvSpPr>
        <p:spPr>
          <a:xfrm>
            <a:off x="6214589" y="836712"/>
            <a:ext cx="2659537" cy="5472608"/>
          </a:xfrm>
          <a:prstGeom prst="rect">
            <a:avLst/>
          </a:prstGeom>
        </p:spPr>
        <p:txBody>
          <a:bodyPr vert="horz"/>
          <a:lstStyle>
            <a:lvl1pPr marL="0" indent="0">
              <a:buNone/>
              <a:defRPr/>
            </a:lvl1pPr>
          </a:lstStyle>
          <a:p>
            <a:endParaRPr lang="en-US" dirty="0"/>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8CE22CD-E6EF-CD42-BD25-482769713C7B}" type="datetime1">
              <a:rPr lang="en-GB" smtClean="0"/>
              <a:pPr defTabSz="457200"/>
              <a:t>08/08/2016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5978800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179512" y="764704"/>
            <a:ext cx="5386597" cy="5544616"/>
          </a:xfrm>
          <a:prstGeom prst="rect">
            <a:avLst/>
          </a:prstGeom>
        </p:spPr>
        <p:txBody>
          <a:bodyPr vert="horz"/>
          <a:lstStyle>
            <a:lvl1pPr marL="0" indent="0">
              <a:buNone/>
              <a:defRPr/>
            </a:lvl1pPr>
          </a:lstStyle>
          <a:p>
            <a:endParaRPr lang="en-US" dirty="0"/>
          </a:p>
        </p:txBody>
      </p:sp>
      <p:sp>
        <p:nvSpPr>
          <p:cNvPr id="14" name="Text Placeholder 8"/>
          <p:cNvSpPr>
            <a:spLocks noGrp="1"/>
          </p:cNvSpPr>
          <p:nvPr>
            <p:ph type="body" sz="quarter" idx="12"/>
          </p:nvPr>
        </p:nvSpPr>
        <p:spPr>
          <a:xfrm>
            <a:off x="5664076" y="764704"/>
            <a:ext cx="3300412" cy="5544616"/>
          </a:xfrm>
          <a:prstGeom prst="rect">
            <a:avLst/>
          </a:prstGeom>
        </p:spPr>
        <p:txBody>
          <a:bodyPr vert="horz"/>
          <a:lstStyle>
            <a:lvl1pPr marL="342900" indent="-342900">
              <a:buSzPct val="90000"/>
              <a:buFontTx/>
              <a:buBlip>
                <a:blip r:embed="rId2"/>
              </a:buBlip>
              <a:defRPr sz="1800">
                <a:solidFill>
                  <a:srgbClr val="3C3C3B"/>
                </a:solidFill>
              </a:defRPr>
            </a:lvl1pPr>
            <a:lvl2pPr marL="800100" indent="-342900">
              <a:buSzPct val="90000"/>
              <a:buFontTx/>
              <a:buBlip>
                <a:blip r:embed="rId2"/>
              </a:buBlip>
              <a:defRPr sz="1400">
                <a:solidFill>
                  <a:srgbClr val="5A5A59"/>
                </a:solidFill>
              </a:defRPr>
            </a:lvl2pPr>
          </a:lstStyle>
          <a:p>
            <a:pPr lvl="0"/>
            <a:r>
              <a:rPr lang="en-GB" dirty="0" smtClean="0"/>
              <a:t>Click to edit Master text styles</a:t>
            </a:r>
          </a:p>
          <a:p>
            <a:pPr lvl="1"/>
            <a:r>
              <a:rPr lang="en-GB" dirty="0" smtClean="0"/>
              <a:t>	Second level</a:t>
            </a:r>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5" name="Straight Connector 24"/>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E8669E8-8757-0148-9E25-E883AAC38193}" type="datetime1">
              <a:rPr lang="en-GB" smtClean="0"/>
              <a:pPr defTabSz="457200"/>
              <a:t>08/08/2016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619351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6214589" y="764704"/>
            <a:ext cx="2659537" cy="3414725"/>
          </a:xfrm>
          <a:prstGeom prst="rect">
            <a:avLst/>
          </a:prstGeom>
        </p:spPr>
        <p:txBody>
          <a:bodyPr vert="horz"/>
          <a:lstStyle>
            <a:lvl1pPr marL="0" indent="0">
              <a:buNone/>
              <a:defRPr/>
            </a:lvl1pPr>
          </a:lstStyle>
          <a:p>
            <a:endParaRPr lang="en-US" dirty="0"/>
          </a:p>
        </p:txBody>
      </p:sp>
      <p:sp>
        <p:nvSpPr>
          <p:cNvPr id="9" name="Table Placeholder 8"/>
          <p:cNvSpPr>
            <a:spLocks noGrp="1"/>
          </p:cNvSpPr>
          <p:nvPr>
            <p:ph type="tbl" sz="quarter" idx="14"/>
          </p:nvPr>
        </p:nvSpPr>
        <p:spPr>
          <a:xfrm>
            <a:off x="179512" y="764704"/>
            <a:ext cx="5710113" cy="5544616"/>
          </a:xfrm>
          <a:prstGeom prst="rect">
            <a:avLst/>
          </a:prstGeom>
        </p:spPr>
        <p:txBody>
          <a:bodyPr vert="horz"/>
          <a:lstStyle/>
          <a:p>
            <a:endParaRPr lang="en-US" dirty="0"/>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4"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1E61262-608D-CA44-A1BA-6965D2A38DC0}" type="datetime1">
              <a:rPr lang="en-GB" smtClean="0"/>
              <a:pPr defTabSz="457200"/>
              <a:t>08/08/2016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5248737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rvices Introduction Slide">
    <p:spTree>
      <p:nvGrpSpPr>
        <p:cNvPr id="1" name=""/>
        <p:cNvGrpSpPr/>
        <p:nvPr/>
      </p:nvGrpSpPr>
      <p:grpSpPr>
        <a:xfrm>
          <a:off x="0" y="0"/>
          <a:ext cx="0" cy="0"/>
          <a:chOff x="0" y="0"/>
          <a:chExt cx="0" cy="0"/>
        </a:xfrm>
      </p:grpSpPr>
      <p:sp>
        <p:nvSpPr>
          <p:cNvPr id="8" name="TextBox 7"/>
          <p:cNvSpPr txBox="1"/>
          <p:nvPr userDrawn="1"/>
        </p:nvSpPr>
        <p:spPr>
          <a:xfrm>
            <a:off x="179512" y="836712"/>
            <a:ext cx="8712967" cy="4801314"/>
          </a:xfrm>
          <a:prstGeom prst="rect">
            <a:avLst/>
          </a:prstGeom>
          <a:noFill/>
        </p:spPr>
        <p:txBody>
          <a:bodyPr wrap="square" rtlCol="0" anchor="t">
            <a:spAutoFit/>
          </a:bodyPr>
          <a:lstStyle/>
          <a:p>
            <a:pPr defTabSz="457200">
              <a:buFont typeface="Arial"/>
              <a:buNone/>
            </a:pPr>
            <a:r>
              <a:rPr lang="en-GB" b="1" dirty="0">
                <a:solidFill>
                  <a:srgbClr val="401C7E"/>
                </a:solidFill>
              </a:rPr>
              <a:t>Analysis</a:t>
            </a:r>
          </a:p>
          <a:p>
            <a:pPr defTabSz="457200">
              <a:buFont typeface="Arial"/>
              <a:buNone/>
            </a:pPr>
            <a:r>
              <a:rPr lang="en-GB" dirty="0">
                <a:solidFill>
                  <a:srgbClr val="3C3C3B"/>
                </a:solidFill>
              </a:rPr>
              <a:t>Finance-grade wind analysis practice</a:t>
            </a:r>
            <a:endParaRPr lang="en-GB" b="1" dirty="0">
              <a:solidFill>
                <a:srgbClr val="F39900"/>
              </a:solidFill>
            </a:endParaRPr>
          </a:p>
          <a:p>
            <a:pPr defTabSz="457200">
              <a:lnSpc>
                <a:spcPct val="200000"/>
              </a:lnSpc>
              <a:buFont typeface="Arial"/>
              <a:buNone/>
            </a:pPr>
            <a:r>
              <a:rPr lang="en-GB" b="1" dirty="0">
                <a:solidFill>
                  <a:srgbClr val="31377B"/>
                </a:solidFill>
              </a:rPr>
              <a:t>Engineering</a:t>
            </a:r>
          </a:p>
          <a:p>
            <a:pPr defTabSz="457200">
              <a:buFont typeface="Arial"/>
              <a:buNone/>
            </a:pPr>
            <a:r>
              <a:rPr lang="en-GB" dirty="0">
                <a:solidFill>
                  <a:srgbClr val="3C3C3B"/>
                </a:solidFill>
              </a:rPr>
              <a:t>Your foundations for a successful project</a:t>
            </a:r>
          </a:p>
          <a:p>
            <a:pPr defTabSz="457200">
              <a:buFont typeface="Lucida Grande"/>
              <a:buNone/>
            </a:pPr>
            <a:endParaRPr lang="en-GB" b="1" dirty="0">
              <a:solidFill>
                <a:srgbClr val="F39900"/>
              </a:solidFill>
            </a:endParaRPr>
          </a:p>
          <a:p>
            <a:pPr defTabSz="457200">
              <a:buFont typeface="Lucida Grande"/>
              <a:buNone/>
            </a:pPr>
            <a:r>
              <a:rPr lang="en-GB" b="1" dirty="0">
                <a:solidFill>
                  <a:srgbClr val="1D4D79"/>
                </a:solidFill>
              </a:rPr>
              <a:t>Planning &amp; Permitting</a:t>
            </a:r>
          </a:p>
          <a:p>
            <a:pPr defTabSz="457200">
              <a:buFont typeface="Lucida Grande"/>
              <a:buNone/>
            </a:pPr>
            <a:r>
              <a:rPr lang="en-GB" dirty="0">
                <a:solidFill>
                  <a:srgbClr val="3C3C3B"/>
                </a:solidFill>
              </a:rPr>
              <a:t>Driving your project to consent and onwards</a:t>
            </a:r>
          </a:p>
          <a:p>
            <a:pPr defTabSz="457200">
              <a:lnSpc>
                <a:spcPct val="200000"/>
              </a:lnSpc>
              <a:buFont typeface="Lucida Grande"/>
              <a:buNone/>
            </a:pPr>
            <a:r>
              <a:rPr lang="en-GB" b="1" dirty="0">
                <a:solidFill>
                  <a:srgbClr val="105E74"/>
                </a:solidFill>
              </a:rPr>
              <a:t>Environmental</a:t>
            </a:r>
          </a:p>
          <a:p>
            <a:pPr defTabSz="457200">
              <a:buFont typeface="Lucida Grande"/>
              <a:buNone/>
            </a:pPr>
            <a:r>
              <a:rPr lang="en-GB" dirty="0">
                <a:solidFill>
                  <a:srgbClr val="3C3C3B"/>
                </a:solidFill>
              </a:rPr>
              <a:t>A natural balance for renewable project success</a:t>
            </a:r>
          </a:p>
          <a:p>
            <a:pPr defTabSz="457200">
              <a:lnSpc>
                <a:spcPct val="200000"/>
              </a:lnSpc>
              <a:buFont typeface="Arial"/>
              <a:buNone/>
            </a:pPr>
            <a:r>
              <a:rPr lang="en-GB" b="1" dirty="0">
                <a:solidFill>
                  <a:srgbClr val="0F706C"/>
                </a:solidFill>
              </a:rPr>
              <a:t>Project Management</a:t>
            </a:r>
          </a:p>
          <a:p>
            <a:pPr defTabSz="457200">
              <a:buFont typeface="Arial"/>
              <a:buNone/>
            </a:pPr>
            <a:r>
              <a:rPr lang="en-GB" dirty="0">
                <a:solidFill>
                  <a:srgbClr val="3C3C3B"/>
                </a:solidFill>
              </a:rPr>
              <a:t>Maximising your wind farm’s potential</a:t>
            </a:r>
          </a:p>
          <a:p>
            <a:pPr defTabSz="457200">
              <a:lnSpc>
                <a:spcPct val="200000"/>
              </a:lnSpc>
              <a:buFont typeface="Arial"/>
              <a:buNone/>
            </a:pPr>
            <a:r>
              <a:rPr lang="en-GB" b="1" dirty="0">
                <a:solidFill>
                  <a:srgbClr val="118062"/>
                </a:solidFill>
              </a:rPr>
              <a:t>Due Diligence</a:t>
            </a:r>
          </a:p>
          <a:p>
            <a:pPr defTabSz="457200">
              <a:buFont typeface="Arial"/>
              <a:buNone/>
            </a:pPr>
            <a:r>
              <a:rPr lang="en-GB" dirty="0">
                <a:solidFill>
                  <a:srgbClr val="3C3C3B"/>
                </a:solidFill>
              </a:rPr>
              <a:t>Expert advice you can bank on</a:t>
            </a:r>
          </a:p>
        </p:txBody>
      </p:sp>
      <p:sp>
        <p:nvSpPr>
          <p:cNvPr id="12"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introduction</a:t>
            </a:r>
            <a:endParaRPr lang="en-US" dirty="0"/>
          </a:p>
        </p:txBody>
      </p:sp>
      <p:sp>
        <p:nvSpPr>
          <p:cNvPr id="13" name="Text Placeholder 21"/>
          <p:cNvSpPr>
            <a:spLocks noGrp="1"/>
          </p:cNvSpPr>
          <p:nvPr>
            <p:ph type="body" sz="quarter" idx="15"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5" name="Picture 14"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17" name="Straight Connector 1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338528A-CE80-8D41-A93B-D381A738EA67}" type="datetime1">
              <a:rPr lang="en-GB" smtClean="0"/>
              <a:pPr defTabSz="457200"/>
              <a:t>08/08/2016</a:t>
            </a:fld>
            <a:endParaRPr lang="en-US" dirty="0"/>
          </a:p>
        </p:txBody>
      </p:sp>
      <p:sp>
        <p:nvSpPr>
          <p:cNvPr id="1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538457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70002" y="2777982"/>
            <a:ext cx="8603999" cy="396325"/>
          </a:xfrm>
          <a:prstGeom prst="rect">
            <a:avLst/>
          </a:prstGeom>
        </p:spPr>
        <p:txBody>
          <a:bodyPr vert="horz" anchor="ctr" anchorCtr="0"/>
          <a:lstStyle>
            <a:lvl1pPr marL="0" indent="0">
              <a:buNone/>
              <a:defRPr b="0" i="0" cap="none">
                <a:solidFill>
                  <a:srgbClr val="341C65"/>
                </a:solidFill>
              </a:defRPr>
            </a:lvl1pPr>
          </a:lstStyle>
          <a:p>
            <a:pPr lvl="0"/>
            <a:r>
              <a:rPr lang="en-US" dirty="0" smtClean="0"/>
              <a:t>Dividing Slide</a:t>
            </a:r>
            <a:endParaRPr lang="en-US" dirty="0"/>
          </a:p>
        </p:txBody>
      </p:sp>
      <p:sp>
        <p:nvSpPr>
          <p:cNvPr id="4" name="Text Placeholder 6"/>
          <p:cNvSpPr>
            <a:spLocks noGrp="1"/>
          </p:cNvSpPr>
          <p:nvPr>
            <p:ph type="body" sz="quarter" idx="11" hasCustomPrompt="1"/>
          </p:nvPr>
        </p:nvSpPr>
        <p:spPr>
          <a:xfrm>
            <a:off x="270002" y="3287272"/>
            <a:ext cx="8603999" cy="351287"/>
          </a:xfrm>
          <a:prstGeom prst="rect">
            <a:avLst/>
          </a:prstGeom>
        </p:spPr>
        <p:txBody>
          <a:bodyPr vert="horz" tIns="0" bIns="0" anchor="t" anchorCtr="0"/>
          <a:lstStyle>
            <a:lvl1pPr marL="0" indent="0">
              <a:buNone/>
              <a:defRPr sz="1800" cap="none">
                <a:solidFill>
                  <a:srgbClr val="6D6E6D"/>
                </a:solidFill>
              </a:defRPr>
            </a:lvl1pPr>
          </a:lstStyle>
          <a:p>
            <a:pPr lvl="0"/>
            <a:r>
              <a:rPr lang="en-US" dirty="0" smtClean="0"/>
              <a:t>Enter the title of the chapter here</a:t>
            </a:r>
            <a:endParaRPr lang="en-US" dirty="0"/>
          </a:p>
        </p:txBody>
      </p:sp>
      <p:sp>
        <p:nvSpPr>
          <p:cNvPr id="6"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E00CC31-F5FA-2B49-9537-CF85A76DB1FF}" type="datetime1">
              <a:rPr lang="en-GB" smtClean="0"/>
              <a:pPr defTabSz="457200"/>
              <a:t>08/08/2016</a:t>
            </a:fld>
            <a:endParaRPr lang="en-US" dirty="0"/>
          </a:p>
        </p:txBody>
      </p:sp>
      <p:sp>
        <p:nvSpPr>
          <p:cNvPr id="7"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6643798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Onshore Wind">
    <p:spTree>
      <p:nvGrpSpPr>
        <p:cNvPr id="1" name=""/>
        <p:cNvGrpSpPr/>
        <p:nvPr/>
      </p:nvGrpSpPr>
      <p:grpSpPr>
        <a:xfrm>
          <a:off x="0" y="0"/>
          <a:ext cx="0" cy="0"/>
          <a:chOff x="0" y="0"/>
          <a:chExt cx="0" cy="0"/>
        </a:xfrm>
      </p:grpSpPr>
      <p:sp>
        <p:nvSpPr>
          <p:cNvPr id="16" name="Title 2"/>
          <p:cNvSpPr>
            <a:spLocks noGrp="1"/>
          </p:cNvSpPr>
          <p:nvPr>
            <p:ph type="title" hasCustomPrompt="1"/>
          </p:nvPr>
        </p:nvSpPr>
        <p:spPr>
          <a:xfrm>
            <a:off x="4860032" y="2405666"/>
            <a:ext cx="4032448" cy="460498"/>
          </a:xfrm>
          <a:prstGeom prst="rect">
            <a:avLst/>
          </a:prstGeom>
        </p:spPr>
        <p:txBody>
          <a:bodyPr vert="horz"/>
          <a:lstStyle>
            <a:lvl1pPr algn="l">
              <a:defRPr sz="2800" b="0"/>
            </a:lvl1pPr>
          </a:lstStyle>
          <a:p>
            <a:r>
              <a:rPr lang="en-GB" dirty="0" smtClean="0"/>
              <a:t>Onshore Wind</a:t>
            </a:r>
            <a:endParaRPr lang="en-US" dirty="0"/>
          </a:p>
        </p:txBody>
      </p:sp>
      <p:sp>
        <p:nvSpPr>
          <p:cNvPr id="17"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onshore wind farm portfolios</a:t>
            </a:r>
            <a:endParaRPr lang="en-US" dirty="0"/>
          </a:p>
        </p:txBody>
      </p:sp>
      <p:pic>
        <p:nvPicPr>
          <p:cNvPr id="4" name="Picture 3" descr="01_onshorewi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7F898-A9AF-FD4C-B880-567B3233F608}"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3793348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Offshore Renewables">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860032" y="2392438"/>
            <a:ext cx="4032448" cy="460498"/>
          </a:xfrm>
          <a:prstGeom prst="rect">
            <a:avLst/>
          </a:prstGeom>
        </p:spPr>
        <p:txBody>
          <a:bodyPr vert="horz"/>
          <a:lstStyle>
            <a:lvl1pPr algn="l">
              <a:defRPr sz="2800" b="0"/>
            </a:lvl1pPr>
          </a:lstStyle>
          <a:p>
            <a:r>
              <a:rPr lang="en-GB" dirty="0" smtClean="0"/>
              <a:t>Offshore Renewables</a:t>
            </a:r>
            <a:endParaRPr lang="en-US" dirty="0"/>
          </a:p>
        </p:txBody>
      </p:sp>
      <p:sp>
        <p:nvSpPr>
          <p:cNvPr id="13"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offshore project services</a:t>
            </a:r>
            <a:endParaRPr lang="en-US" dirty="0"/>
          </a:p>
        </p:txBody>
      </p:sp>
      <p:pic>
        <p:nvPicPr>
          <p:cNvPr id="2" name="Picture 1" descr="02_offshorerenewabl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7A515D4-D542-A944-A425-D72795215114}"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2534957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olar">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Solar</a:t>
            </a:r>
            <a:endParaRPr lang="en-US" dirty="0"/>
          </a:p>
        </p:txBody>
      </p:sp>
      <p:sp>
        <p:nvSpPr>
          <p:cNvPr id="13"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3_sol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640DD5D-A229-CB47-B32B-02686B943612}"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6692993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Hydro">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Hydro power</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4_hydr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657BEC0-CA03-FE46-BC9C-CF26BE702B87}"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8790167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Bioenergy">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Renewable Heat</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5_renewablehea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7C5CAC4-2878-E940-A5CB-07B078452A8E}"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410832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08/08/2016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652353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Grid &amp; Infrastructure">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Grid &amp; Infrastructure</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6_grid&amp;infrastructu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20B45E33-C459-CB48-A9A0-856347B9DC02}" type="datetime1">
              <a:rPr lang="en-GB" smtClean="0"/>
              <a:pPr defTabSz="457200"/>
              <a:t>08/08/2016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1315934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sibility">
    <p:spTree>
      <p:nvGrpSpPr>
        <p:cNvPr id="1" name=""/>
        <p:cNvGrpSpPr/>
        <p:nvPr/>
      </p:nvGrpSpPr>
      <p:grpSpPr>
        <a:xfrm>
          <a:off x="0" y="0"/>
          <a:ext cx="0" cy="0"/>
          <a:chOff x="0" y="0"/>
          <a:chExt cx="0" cy="0"/>
        </a:xfrm>
      </p:grpSpPr>
      <p:pic>
        <p:nvPicPr>
          <p:cNvPr id="2" name="Picture 1" descr="01_feasibilit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Feasibility</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46FDA84-298A-1D4C-BFAC-D37A86B9E59D}"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3269813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ment">
    <p:spTree>
      <p:nvGrpSpPr>
        <p:cNvPr id="1" name=""/>
        <p:cNvGrpSpPr/>
        <p:nvPr/>
      </p:nvGrpSpPr>
      <p:grpSpPr>
        <a:xfrm>
          <a:off x="0" y="0"/>
          <a:ext cx="0" cy="0"/>
          <a:chOff x="0" y="0"/>
          <a:chExt cx="0" cy="0"/>
        </a:xfrm>
      </p:grpSpPr>
      <p:pic>
        <p:nvPicPr>
          <p:cNvPr id="2" name="Picture 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Development</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A7E553E-E820-034C-A1AB-663F020E0D21}"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42565245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e-Construction">
    <p:spTree>
      <p:nvGrpSpPr>
        <p:cNvPr id="1" name=""/>
        <p:cNvGrpSpPr/>
        <p:nvPr/>
      </p:nvGrpSpPr>
      <p:grpSpPr>
        <a:xfrm>
          <a:off x="0" y="0"/>
          <a:ext cx="0" cy="0"/>
          <a:chOff x="0" y="0"/>
          <a:chExt cx="0" cy="0"/>
        </a:xfrm>
      </p:grpSpPr>
      <p:pic>
        <p:nvPicPr>
          <p:cNvPr id="12" name="Picture 1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Pre-Construction</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7254583-B0B5-714C-B8FC-187AA822E498}"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7889158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struction">
    <p:spTree>
      <p:nvGrpSpPr>
        <p:cNvPr id="1" name=""/>
        <p:cNvGrpSpPr/>
        <p:nvPr/>
      </p:nvGrpSpPr>
      <p:grpSpPr>
        <a:xfrm>
          <a:off x="0" y="0"/>
          <a:ext cx="0" cy="0"/>
          <a:chOff x="0" y="0"/>
          <a:chExt cx="0" cy="0"/>
        </a:xfrm>
      </p:grpSpPr>
      <p:pic>
        <p:nvPicPr>
          <p:cNvPr id="3" name="Picture 2" descr="03_construc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5"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Construction</a:t>
            </a:r>
            <a:endParaRPr lang="en-US" dirty="0"/>
          </a:p>
        </p:txBody>
      </p:sp>
      <p:sp>
        <p:nvSpPr>
          <p:cNvPr id="16"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77CAB47-5BCB-264D-ABE6-B43D74B7A950}"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959084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pic>
        <p:nvPicPr>
          <p:cNvPr id="3" name="Picture 2" descr="04_post-con&amp;opera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Operations</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B6BDD66-2CF3-0D40-9626-EE5540126C24}"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4080487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struction &amp; Geotechnical Title Slide">
    <p:spTree>
      <p:nvGrpSpPr>
        <p:cNvPr id="1" name=""/>
        <p:cNvGrpSpPr/>
        <p:nvPr/>
      </p:nvGrpSpPr>
      <p:grpSpPr>
        <a:xfrm>
          <a:off x="0" y="0"/>
          <a:ext cx="0" cy="0"/>
          <a:chOff x="0" y="0"/>
          <a:chExt cx="0" cy="0"/>
        </a:xfrm>
      </p:grpSpPr>
      <p:pic>
        <p:nvPicPr>
          <p:cNvPr id="3" name="Picture 2" descr="05_re-powerin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Re-Powering</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CDC7F7E-2AC6-AE4F-9DD2-1F67598C7180}" type="datetime1">
              <a:rPr lang="en-GB" smtClean="0"/>
              <a:pPr defTabSz="457200"/>
              <a:t>08/08/2016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34070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08/08/2016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90992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19.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image" Target="../media/image18.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17.emf"/><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t>08/08/2016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t>‹#›</a:t>
            </a:fld>
            <a:endParaRPr lang="en-GB"/>
          </a:p>
        </p:txBody>
      </p:sp>
    </p:spTree>
    <p:extLst>
      <p:ext uri="{BB962C8B-B14F-4D97-AF65-F5344CB8AC3E}">
        <p14:creationId xmlns:p14="http://schemas.microsoft.com/office/powerpoint/2010/main" val="285295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4" name="Rectangle 12"/>
          <p:cNvSpPr>
            <a:spLocks noChangeArrowheads="1"/>
          </p:cNvSpPr>
          <p:nvPr/>
        </p:nvSpPr>
        <p:spPr bwMode="auto">
          <a:xfrm>
            <a:off x="0" y="982663"/>
            <a:ext cx="8686800" cy="5332412"/>
          </a:xfrm>
          <a:prstGeom prst="rect">
            <a:avLst/>
          </a:prstGeom>
          <a:solidFill>
            <a:srgbClr val="E2D1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GB" altLang="en-US" smtClean="0">
              <a:solidFill>
                <a:srgbClr val="000000"/>
              </a:solidFill>
            </a:endParaRPr>
          </a:p>
        </p:txBody>
      </p:sp>
      <p:sp>
        <p:nvSpPr>
          <p:cNvPr id="49155" name="Rectangle 3"/>
          <p:cNvSpPr>
            <a:spLocks noGrp="1" noChangeArrowheads="1"/>
          </p:cNvSpPr>
          <p:nvPr>
            <p:ph type="body" idx="1"/>
          </p:nvPr>
        </p:nvSpPr>
        <p:spPr bwMode="auto">
          <a:xfrm>
            <a:off x="285750" y="1435100"/>
            <a:ext cx="8078788"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9156" name="Rectangle 9"/>
          <p:cNvSpPr>
            <a:spLocks noChangeArrowheads="1"/>
          </p:cNvSpPr>
          <p:nvPr/>
        </p:nvSpPr>
        <p:spPr bwMode="auto">
          <a:xfrm>
            <a:off x="0" y="688975"/>
            <a:ext cx="7556500" cy="404813"/>
          </a:xfrm>
          <a:prstGeom prst="rect">
            <a:avLst/>
          </a:prstGeom>
          <a:solidFill>
            <a:srgbClr val="F374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400" smtClean="0">
              <a:solidFill>
                <a:srgbClr val="FFFFFF"/>
              </a:solidFill>
              <a:latin typeface="Trebuchet MS" pitchFamily="34" charset="0"/>
            </a:endParaRPr>
          </a:p>
        </p:txBody>
      </p:sp>
      <p:sp>
        <p:nvSpPr>
          <p:cNvPr id="49157" name="Rectangle 2"/>
          <p:cNvSpPr>
            <a:spLocks noGrp="1" noChangeArrowheads="1"/>
          </p:cNvSpPr>
          <p:nvPr>
            <p:ph type="title"/>
          </p:nvPr>
        </p:nvSpPr>
        <p:spPr bwMode="auto">
          <a:xfrm>
            <a:off x="285750" y="730250"/>
            <a:ext cx="5527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33" name="Rectangle 13"/>
          <p:cNvSpPr>
            <a:spLocks noGrp="1" noChangeArrowheads="1"/>
          </p:cNvSpPr>
          <p:nvPr>
            <p:ph type="sldNum" sz="quarter" idx="4"/>
          </p:nvPr>
        </p:nvSpPr>
        <p:spPr bwMode="auto">
          <a:xfrm>
            <a:off x="7843838" y="6454775"/>
            <a:ext cx="938212" cy="306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solidFill>
                  <a:srgbClr val="000000"/>
                </a:solidFill>
                <a:latin typeface="Arial" pitchFamily="34" charset="0"/>
                <a:cs typeface="Arial" charset="0"/>
              </a:defRPr>
            </a:lvl1pPr>
          </a:lstStyle>
          <a:p>
            <a:pPr fontAlgn="base">
              <a:spcBef>
                <a:spcPct val="0"/>
              </a:spcBef>
              <a:spcAft>
                <a:spcPct val="0"/>
              </a:spcAft>
              <a:defRPr/>
            </a:pPr>
            <a:fld id="{A28DB044-6603-41D9-A18C-F8728FE8EF99}" type="slidenum">
              <a:rPr lang="en-US"/>
              <a:pPr fontAlgn="base">
                <a:spcBef>
                  <a:spcPct val="0"/>
                </a:spcBef>
                <a:spcAft>
                  <a:spcPct val="0"/>
                </a:spcAft>
                <a:defRPr/>
              </a:pPr>
              <a:t>‹#›</a:t>
            </a:fld>
            <a:endParaRPr lang="en-US"/>
          </a:p>
        </p:txBody>
      </p:sp>
      <p:pic>
        <p:nvPicPr>
          <p:cNvPr id="49159" name="Picture 3" descr="Holding1"/>
          <p:cNvPicPr>
            <a:picLocks noChangeAspect="1" noChangeArrowheads="1"/>
          </p:cNvPicPr>
          <p:nvPr/>
        </p:nvPicPr>
        <p:blipFill>
          <a:blip r:embed="rId13">
            <a:extLst>
              <a:ext uri="{28A0092B-C50C-407E-A947-70E740481C1C}">
                <a14:useLocalDpi xmlns:a14="http://schemas.microsoft.com/office/drawing/2010/main" val="0"/>
              </a:ext>
            </a:extLst>
          </a:blip>
          <a:srcRect l="13177" t="21870" r="12239" b="30873"/>
          <a:stretch>
            <a:fillRect/>
          </a:stretch>
        </p:blipFill>
        <p:spPr bwMode="auto">
          <a:xfrm>
            <a:off x="7839075" y="282575"/>
            <a:ext cx="889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4449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14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3"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7"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8"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9"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pPr fontAlgn="base">
              <a:spcBef>
                <a:spcPct val="0"/>
              </a:spcBef>
              <a:spcAft>
                <a:spcPct val="0"/>
              </a:spcAft>
            </a:pPr>
            <a:fld id="{115EFD02-6CCC-46C7-B9FA-587A28970004}" type="slidenum">
              <a:rPr lang="en-GB" smtClean="0">
                <a:solidFill>
                  <a:srgbClr val="969696">
                    <a:lumMod val="60000"/>
                    <a:lumOff val="40000"/>
                  </a:srgbClr>
                </a:solidFill>
                <a:latin typeface="Arial" charset="0"/>
              </a:rPr>
              <a:pPr fontAlgn="base">
                <a:spcBef>
                  <a:spcPct val="0"/>
                </a:spcBef>
                <a:spcAft>
                  <a:spcPct val="0"/>
                </a:spcAft>
              </a:pPr>
              <a:t>‹#›</a:t>
            </a:fld>
            <a:endParaRPr lang="en-GB">
              <a:solidFill>
                <a:srgbClr val="969696">
                  <a:lumMod val="60000"/>
                  <a:lumOff val="40000"/>
                </a:srgbClr>
              </a:solidFill>
              <a:latin typeface="Arial" charset="0"/>
            </a:endParaRPr>
          </a:p>
        </p:txBody>
      </p:sp>
    </p:spTree>
    <p:extLst>
      <p:ext uri="{BB962C8B-B14F-4D97-AF65-F5344CB8AC3E}">
        <p14:creationId xmlns:p14="http://schemas.microsoft.com/office/powerpoint/2010/main" val="2238940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tnLst>
      <p:par>
        <p:cTn id="1" dur="indefinite" restart="never" nodeType="tmRoot"/>
      </p:par>
    </p:tnLst>
  </p:timing>
  <p:hf sldNum="0"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4"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Tree>
    <p:extLst>
      <p:ext uri="{BB962C8B-B14F-4D97-AF65-F5344CB8AC3E}">
        <p14:creationId xmlns:p14="http://schemas.microsoft.com/office/powerpoint/2010/main" val="982629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solidFill>
                  <a:prstClr val="black">
                    <a:tint val="75000"/>
                  </a:prstClr>
                </a:solidFill>
              </a:rPr>
              <a:pPr/>
              <a:t>08/08/2016</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967025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2" name="Date Placeholder 3"/>
          <p:cNvSpPr>
            <a:spLocks noGrp="1"/>
          </p:cNvSpPr>
          <p:nvPr>
            <p:ph type="dt" sz="half" idx="2"/>
          </p:nvPr>
        </p:nvSpPr>
        <p:spPr>
          <a:xfrm>
            <a:off x="7848932" y="6309320"/>
            <a:ext cx="971540" cy="250539"/>
          </a:xfrm>
          <a:prstGeom prst="rect">
            <a:avLst/>
          </a:prstGeom>
        </p:spPr>
        <p:txBody>
          <a:bodyPr/>
          <a:lstStyle>
            <a:lvl1pPr algn="r">
              <a:defRPr sz="900">
                <a:solidFill>
                  <a:srgbClr val="FFFFFF"/>
                </a:solidFill>
              </a:defRPr>
            </a:lvl1pPr>
          </a:lstStyle>
          <a:p>
            <a:pPr defTabSz="457200"/>
            <a:fld id="{70AF1520-B9E9-664D-A853-28EBD40D6C89}" type="datetime1">
              <a:rPr lang="en-GB" smtClean="0"/>
              <a:pPr defTabSz="457200"/>
              <a:t>08/08/2016</a:t>
            </a:fld>
            <a:endParaRPr lang="en-US" dirty="0"/>
          </a:p>
        </p:txBody>
      </p:sp>
      <p:sp>
        <p:nvSpPr>
          <p:cNvPr id="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6" name="Picture 5" descr="Arrow.png"/>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79512" y="6652102"/>
            <a:ext cx="96761" cy="72008"/>
          </a:xfrm>
          <a:prstGeom prst="rect">
            <a:avLst/>
          </a:prstGeom>
        </p:spPr>
      </p:pic>
      <p:pic>
        <p:nvPicPr>
          <p:cNvPr id="7" name="Picture 6" descr="Natural Power logo.png"/>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8" name="Straight Connector 7"/>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050085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151930"/>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3200" b="1" dirty="0" smtClean="0">
                <a:solidFill>
                  <a:srgbClr val="00B0F0"/>
                </a:solidFill>
              </a:rPr>
              <a:t>Power Curve Interpolation, What We’ve Learnt?</a:t>
            </a:r>
          </a:p>
          <a:p>
            <a:pPr algn="ctr"/>
            <a:endParaRPr lang="en-GB" altLang="en-US" sz="3200" b="1" dirty="0" smtClean="0">
              <a:solidFill>
                <a:srgbClr val="00B0F0"/>
              </a:solidFill>
            </a:endParaRPr>
          </a:p>
          <a:p>
            <a:pPr algn="ctr"/>
            <a:r>
              <a:rPr lang="en-GB" altLang="en-US" sz="2400" b="1" dirty="0" smtClean="0">
                <a:solidFill>
                  <a:srgbClr val="00B0F0"/>
                </a:solidFill>
              </a:rPr>
              <a:t>NREL, Boulder, US</a:t>
            </a:r>
          </a:p>
          <a:p>
            <a:pPr algn="ctr"/>
            <a:r>
              <a:rPr lang="en-GB" altLang="en-US" sz="2400" b="1" dirty="0" smtClean="0">
                <a:solidFill>
                  <a:srgbClr val="00B0F0"/>
                </a:solidFill>
              </a:rPr>
              <a:t>10</a:t>
            </a:r>
            <a:r>
              <a:rPr lang="en-GB" altLang="en-US" sz="2400" b="1" baseline="30000" dirty="0" smtClean="0">
                <a:solidFill>
                  <a:srgbClr val="00B0F0"/>
                </a:solidFill>
              </a:rPr>
              <a:t>th</a:t>
            </a:r>
            <a:r>
              <a:rPr lang="en-GB" altLang="en-US" sz="2400" b="1" dirty="0" smtClean="0">
                <a:solidFill>
                  <a:srgbClr val="00B0F0"/>
                </a:solidFill>
              </a:rPr>
              <a:t> August </a:t>
            </a:r>
            <a:r>
              <a:rPr lang="en-GB" altLang="en-US" sz="2400" b="1" dirty="0" smtClean="0">
                <a:solidFill>
                  <a:srgbClr val="00B0F0"/>
                </a:solidFill>
              </a:rPr>
              <a:t>2016</a:t>
            </a:r>
          </a:p>
          <a:p>
            <a:pPr algn="ctr"/>
            <a:endParaRPr lang="en-GB" altLang="en-US" sz="2400" b="1" dirty="0">
              <a:solidFill>
                <a:srgbClr val="00B0F0"/>
              </a:solidFill>
            </a:endParaRPr>
          </a:p>
          <a:p>
            <a:pPr algn="ctr"/>
            <a:r>
              <a:rPr lang="en-GB" altLang="en-US" sz="2400" b="1" dirty="0" smtClean="0">
                <a:solidFill>
                  <a:srgbClr val="00B0F0"/>
                </a:solidFill>
              </a:rPr>
              <a:t>Peter Stuart (RES), Daniel </a:t>
            </a:r>
            <a:r>
              <a:rPr lang="en-GB" altLang="en-US" sz="2400" b="1" dirty="0" err="1" smtClean="0">
                <a:solidFill>
                  <a:srgbClr val="00B0F0"/>
                </a:solidFill>
              </a:rPr>
              <a:t>Marmander</a:t>
            </a:r>
            <a:r>
              <a:rPr lang="en-GB" altLang="en-US" sz="2400" b="1" dirty="0" smtClean="0">
                <a:solidFill>
                  <a:srgbClr val="00B0F0"/>
                </a:solidFill>
              </a:rPr>
              <a:t> (NPC) &amp;</a:t>
            </a:r>
          </a:p>
          <a:p>
            <a:pPr algn="ctr"/>
            <a:r>
              <a:rPr lang="en-GB" altLang="en-US" sz="2400" b="1" dirty="0" smtClean="0">
                <a:solidFill>
                  <a:srgbClr val="00B0F0"/>
                </a:solidFill>
              </a:rPr>
              <a:t> Axel Albers (Wind Guard)</a:t>
            </a:r>
            <a:endParaRPr lang="en-GB" altLang="en-US" sz="2400" b="1" dirty="0" smtClean="0">
              <a:solidFill>
                <a:srgbClr val="00B0F0"/>
              </a:solidFill>
            </a:endParaRPr>
          </a:p>
          <a:p>
            <a:pPr algn="ctr"/>
            <a:endParaRPr lang="en-GB" altLang="en-US" sz="2400" b="1" dirty="0" smtClean="0">
              <a:solidFill>
                <a:srgbClr val="00B0F0"/>
              </a:solidFill>
            </a:endParaRPr>
          </a:p>
          <a:p>
            <a:pPr algn="ct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4477409"/>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91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50" r="8333" b="6250"/>
          <a:stretch/>
        </p:blipFill>
        <p:spPr>
          <a:xfrm>
            <a:off x="0" y="900000"/>
            <a:ext cx="9000000" cy="5040000"/>
          </a:xfrm>
          <a:prstGeom prst="rect">
            <a:avLst/>
          </a:prstGeom>
        </p:spPr>
      </p:pic>
      <p:grpSp>
        <p:nvGrpSpPr>
          <p:cNvPr id="7" name="Group 6"/>
          <p:cNvGrpSpPr/>
          <p:nvPr/>
        </p:nvGrpSpPr>
        <p:grpSpPr>
          <a:xfrm>
            <a:off x="8000621" y="1283509"/>
            <a:ext cx="864096" cy="276999"/>
            <a:chOff x="8000621" y="1283509"/>
            <a:chExt cx="864096" cy="276999"/>
          </a:xfrm>
        </p:grpSpPr>
        <p:sp>
          <p:nvSpPr>
            <p:cNvPr id="9" name="Rectangle 8"/>
            <p:cNvSpPr/>
            <p:nvPr/>
          </p:nvSpPr>
          <p:spPr>
            <a:xfrm>
              <a:off x="8100392" y="1335251"/>
              <a:ext cx="288032" cy="2105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p:cNvSpPr txBox="1"/>
            <p:nvPr/>
          </p:nvSpPr>
          <p:spPr>
            <a:xfrm>
              <a:off x="8000621" y="1283509"/>
              <a:ext cx="864096" cy="276999"/>
            </a:xfrm>
            <a:prstGeom prst="rect">
              <a:avLst/>
            </a:prstGeom>
            <a:noFill/>
          </p:spPr>
          <p:txBody>
            <a:bodyPr wrap="square" rtlCol="0">
              <a:spAutoFit/>
            </a:bodyPr>
            <a:lstStyle/>
            <a:p>
              <a:r>
                <a:rPr lang="en-GB" sz="1200" b="1" dirty="0" smtClean="0"/>
                <a:t>Zero order</a:t>
              </a:r>
              <a:endParaRPr lang="en-GB" sz="1200" b="1" dirty="0"/>
            </a:p>
          </p:txBody>
        </p:sp>
      </p:grpSp>
      <p:sp>
        <p:nvSpPr>
          <p:cNvPr id="12" name="Rectangle 11"/>
          <p:cNvSpPr/>
          <p:nvPr/>
        </p:nvSpPr>
        <p:spPr>
          <a:xfrm>
            <a:off x="266301" y="545105"/>
            <a:ext cx="8575874" cy="369332"/>
          </a:xfrm>
          <a:prstGeom prst="rect">
            <a:avLst/>
          </a:prstGeom>
        </p:spPr>
        <p:txBody>
          <a:bodyPr wrap="none">
            <a:spAutoFit/>
          </a:bodyPr>
          <a:lstStyle/>
          <a:p>
            <a:r>
              <a:rPr lang="en-GB" b="1" dirty="0" smtClean="0"/>
              <a:t>Shifting the interpolation points from the bin averages can be used to minimise errors… </a:t>
            </a:r>
            <a:endParaRPr lang="en-GB" b="1" dirty="0"/>
          </a:p>
        </p:txBody>
      </p:sp>
      <p:cxnSp>
        <p:nvCxnSpPr>
          <p:cNvPr id="4" name="Straight Arrow Connector 3"/>
          <p:cNvCxnSpPr/>
          <p:nvPr/>
        </p:nvCxnSpPr>
        <p:spPr>
          <a:xfrm>
            <a:off x="3513584" y="2154560"/>
            <a:ext cx="914400" cy="914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123728" y="1700808"/>
            <a:ext cx="4896544" cy="369332"/>
          </a:xfrm>
          <a:prstGeom prst="rect">
            <a:avLst/>
          </a:prstGeom>
          <a:noFill/>
        </p:spPr>
        <p:txBody>
          <a:bodyPr wrap="square" rtlCol="0">
            <a:spAutoFit/>
          </a:bodyPr>
          <a:lstStyle/>
          <a:p>
            <a:r>
              <a:rPr lang="en-GB" b="1" dirty="0" smtClean="0"/>
              <a:t>Average of blue curve over bin = bin average </a:t>
            </a:r>
            <a:endParaRPr lang="en-GB" b="1" dirty="0"/>
          </a:p>
        </p:txBody>
      </p:sp>
      <p:sp>
        <p:nvSpPr>
          <p:cNvPr id="13" name="TextBox 12"/>
          <p:cNvSpPr txBox="1"/>
          <p:nvPr/>
        </p:nvSpPr>
        <p:spPr>
          <a:xfrm>
            <a:off x="5796136" y="3690898"/>
            <a:ext cx="3068581" cy="1754326"/>
          </a:xfrm>
          <a:prstGeom prst="rect">
            <a:avLst/>
          </a:prstGeom>
          <a:noFill/>
        </p:spPr>
        <p:txBody>
          <a:bodyPr wrap="square" rtlCol="0">
            <a:spAutoFit/>
          </a:bodyPr>
          <a:lstStyle/>
          <a:p>
            <a:r>
              <a:rPr lang="en-GB" b="1" dirty="0" smtClean="0"/>
              <a:t>Iterative procedure used to determine interpolation points which when interpolated and averaged over the bin give the bin average.</a:t>
            </a:r>
            <a:endParaRPr lang="en-GB" b="1" dirty="0"/>
          </a:p>
        </p:txBody>
      </p:sp>
      <p:sp>
        <p:nvSpPr>
          <p:cNvPr id="14" name="Rectangle 13"/>
          <p:cNvSpPr/>
          <p:nvPr/>
        </p:nvSpPr>
        <p:spPr>
          <a:xfrm>
            <a:off x="35496" y="6858000"/>
            <a:ext cx="9108504" cy="369332"/>
          </a:xfrm>
          <a:prstGeom prst="rect">
            <a:avLst/>
          </a:prstGeom>
        </p:spPr>
        <p:txBody>
          <a:bodyPr wrap="square">
            <a:spAutoFit/>
          </a:bodyPr>
          <a:lstStyle/>
          <a:p>
            <a:r>
              <a:rPr lang="en-GB" dirty="0" smtClean="0">
                <a:solidFill>
                  <a:schemeClr val="bg1"/>
                </a:solidFill>
              </a:rPr>
              <a:t>Power Curve Interpolation</a:t>
            </a:r>
            <a:r>
              <a:rPr lang="en-GB" dirty="0">
                <a:solidFill>
                  <a:schemeClr val="bg1"/>
                </a:solidFill>
              </a:rPr>
              <a:t>, Daniel </a:t>
            </a:r>
            <a:r>
              <a:rPr lang="en-GB" dirty="0" err="1">
                <a:solidFill>
                  <a:schemeClr val="bg1"/>
                </a:solidFill>
              </a:rPr>
              <a:t>Marmander</a:t>
            </a:r>
            <a:r>
              <a:rPr lang="en-GB" dirty="0">
                <a:solidFill>
                  <a:schemeClr val="bg1"/>
                </a:solidFill>
              </a:rPr>
              <a:t> (Natural Power</a:t>
            </a:r>
            <a:r>
              <a:rPr lang="en-GB" dirty="0" smtClean="0">
                <a:solidFill>
                  <a:schemeClr val="bg1"/>
                </a:solidFill>
              </a:rPr>
              <a:t>), PCWG Present 15 March 2016.</a:t>
            </a:r>
            <a:endParaRPr lang="en-GB" dirty="0">
              <a:solidFill>
                <a:schemeClr val="bg1"/>
              </a:solidFill>
            </a:endParaRPr>
          </a:p>
        </p:txBody>
      </p:sp>
    </p:spTree>
    <p:extLst>
      <p:ext uri="{BB962C8B-B14F-4D97-AF65-F5344CB8AC3E}">
        <p14:creationId xmlns:p14="http://schemas.microsoft.com/office/powerpoint/2010/main" val="1014071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5"/>
            <a:ext cx="7029450" cy="366787"/>
          </a:xfrm>
        </p:spPr>
        <p:txBody>
          <a:bodyPr/>
          <a:lstStyle/>
          <a:p>
            <a:r>
              <a:rPr lang="en-GB" dirty="0" smtClean="0"/>
              <a:t>Comparison Cubic Interpolation vs Modified Method</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01" y="1075251"/>
            <a:ext cx="8029473" cy="54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01" y="1075251"/>
            <a:ext cx="8058222" cy="54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01" y="1075251"/>
            <a:ext cx="8058222" cy="545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61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3140968"/>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200" b="1" dirty="0" smtClean="0">
                <a:solidFill>
                  <a:srgbClr val="00B0F0"/>
                </a:solidFill>
              </a:rPr>
              <a:t>Questions?</a:t>
            </a:r>
            <a:endParaRPr lang="en-GB" altLang="en-US" sz="3200" b="1" dirty="0">
              <a:solidFill>
                <a:srgbClr val="00B0F0"/>
              </a:solidFill>
            </a:endParaRPr>
          </a:p>
        </p:txBody>
      </p:sp>
    </p:spTree>
    <p:extLst>
      <p:ext uri="{BB962C8B-B14F-4D97-AF65-F5344CB8AC3E}">
        <p14:creationId xmlns:p14="http://schemas.microsoft.com/office/powerpoint/2010/main" val="23636030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Baseline Error, Inner vs Outer Range</a:t>
            </a:r>
            <a:endParaRPr lang="en-GB" altLang="en-US" sz="3000" b="1" dirty="0">
              <a:solidFill>
                <a:srgbClr val="00B0F0"/>
              </a:solidFill>
            </a:endParaRPr>
          </a:p>
        </p:txBody>
      </p:sp>
      <p:grpSp>
        <p:nvGrpSpPr>
          <p:cNvPr id="2" name="Group 1"/>
          <p:cNvGrpSpPr/>
          <p:nvPr/>
        </p:nvGrpSpPr>
        <p:grpSpPr>
          <a:xfrm>
            <a:off x="107504" y="789384"/>
            <a:ext cx="8927976" cy="5951984"/>
            <a:chOff x="107504" y="789384"/>
            <a:chExt cx="8927976" cy="5951984"/>
          </a:xfrm>
        </p:grpSpPr>
        <p:pic>
          <p:nvPicPr>
            <p:cNvPr id="2050" name="Picture 2" descr="D:\Power Curves\Working Group\PCWG-Share\AggregatedDecFinal\0.5.8\BaselineErrorsByRange_SWVersionto0.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89384"/>
              <a:ext cx="8927976" cy="59519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0" y="1702549"/>
              <a:ext cx="2304256" cy="646331"/>
            </a:xfrm>
            <a:prstGeom prst="rect">
              <a:avLst/>
            </a:prstGeom>
            <a:noFill/>
          </p:spPr>
          <p:txBody>
            <a:bodyPr wrap="square" rtlCol="0">
              <a:spAutoFit/>
            </a:bodyPr>
            <a:lstStyle/>
            <a:p>
              <a:pPr algn="ctr"/>
              <a:r>
                <a:rPr lang="en-GB" b="1" dirty="0">
                  <a:solidFill>
                    <a:srgbClr val="00B0F0"/>
                  </a:solidFill>
                </a:rPr>
                <a:t>Version </a:t>
              </a:r>
              <a:r>
                <a:rPr lang="en-GB" b="1" dirty="0" smtClean="0">
                  <a:solidFill>
                    <a:srgbClr val="00B0F0"/>
                  </a:solidFill>
                </a:rPr>
                <a:t>0.5.8</a:t>
              </a:r>
            </a:p>
            <a:p>
              <a:pPr algn="ctr"/>
              <a:r>
                <a:rPr lang="en-GB" b="1" dirty="0" smtClean="0">
                  <a:solidFill>
                    <a:srgbClr val="00B0F0"/>
                  </a:solidFill>
                </a:rPr>
                <a:t>(linear interpolation)</a:t>
              </a:r>
              <a:endParaRPr lang="en-GB" b="1" dirty="0">
                <a:solidFill>
                  <a:srgbClr val="00B0F0"/>
                </a:solidFill>
              </a:endParaRPr>
            </a:p>
          </p:txBody>
        </p:sp>
      </p:grpSp>
      <p:grpSp>
        <p:nvGrpSpPr>
          <p:cNvPr id="6" name="Group 5"/>
          <p:cNvGrpSpPr/>
          <p:nvPr/>
        </p:nvGrpSpPr>
        <p:grpSpPr>
          <a:xfrm>
            <a:off x="107504" y="764704"/>
            <a:ext cx="8928992" cy="5952662"/>
            <a:chOff x="-36512" y="3128239"/>
            <a:chExt cx="8928992" cy="595266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3128239"/>
              <a:ext cx="8928992" cy="5952662"/>
            </a:xfrm>
            <a:prstGeom prst="rect">
              <a:avLst/>
            </a:prstGeom>
          </p:spPr>
        </p:pic>
        <p:sp>
          <p:nvSpPr>
            <p:cNvPr id="11" name="TextBox 10"/>
            <p:cNvSpPr txBox="1"/>
            <p:nvPr/>
          </p:nvSpPr>
          <p:spPr>
            <a:xfrm>
              <a:off x="4427984" y="4066084"/>
              <a:ext cx="2304256" cy="646331"/>
            </a:xfrm>
            <a:prstGeom prst="rect">
              <a:avLst/>
            </a:prstGeom>
            <a:noFill/>
          </p:spPr>
          <p:txBody>
            <a:bodyPr wrap="square" rtlCol="0">
              <a:spAutoFit/>
            </a:bodyPr>
            <a:lstStyle/>
            <a:p>
              <a:pPr algn="ctr"/>
              <a:r>
                <a:rPr lang="en-GB" b="1" dirty="0">
                  <a:solidFill>
                    <a:srgbClr val="00B0F0"/>
                  </a:solidFill>
                </a:rPr>
                <a:t>Version </a:t>
              </a:r>
              <a:r>
                <a:rPr lang="en-GB" b="1" dirty="0" smtClean="0">
                  <a:solidFill>
                    <a:srgbClr val="00B0F0"/>
                  </a:solidFill>
                </a:rPr>
                <a:t>0.5.9/10 </a:t>
              </a:r>
            </a:p>
            <a:p>
              <a:pPr algn="ctr"/>
              <a:r>
                <a:rPr lang="en-GB" b="1" dirty="0" smtClean="0">
                  <a:solidFill>
                    <a:srgbClr val="00B0F0"/>
                  </a:solidFill>
                </a:rPr>
                <a:t>(cubic  interpolation)</a:t>
              </a:r>
              <a:endParaRPr lang="en-GB" b="1" dirty="0">
                <a:solidFill>
                  <a:srgbClr val="00B0F0"/>
                </a:solidFill>
              </a:endParaRPr>
            </a:p>
          </p:txBody>
        </p:sp>
      </p:grpSp>
      <p:sp>
        <p:nvSpPr>
          <p:cNvPr id="13" name="TextBox 12"/>
          <p:cNvSpPr txBox="1"/>
          <p:nvPr/>
        </p:nvSpPr>
        <p:spPr>
          <a:xfrm>
            <a:off x="1547665" y="4438853"/>
            <a:ext cx="2448272" cy="646331"/>
          </a:xfrm>
          <a:prstGeom prst="rect">
            <a:avLst/>
          </a:prstGeom>
          <a:noFill/>
        </p:spPr>
        <p:txBody>
          <a:bodyPr wrap="square" rtlCol="0">
            <a:spAutoFit/>
          </a:bodyPr>
          <a:lstStyle/>
          <a:p>
            <a:pPr algn="ctr"/>
            <a:r>
              <a:rPr lang="en-GB" b="1" dirty="0" smtClean="0">
                <a:solidFill>
                  <a:srgbClr val="FF0000"/>
                </a:solidFill>
              </a:rPr>
              <a:t>What is causing these errors?</a:t>
            </a:r>
            <a:endParaRPr lang="en-GB" b="1" dirty="0">
              <a:solidFill>
                <a:srgbClr val="FF0000"/>
              </a:solidFill>
            </a:endParaRPr>
          </a:p>
        </p:txBody>
      </p:sp>
      <p:sp>
        <p:nvSpPr>
          <p:cNvPr id="12" name="Rounded Rectangle 11"/>
          <p:cNvSpPr/>
          <p:nvPr/>
        </p:nvSpPr>
        <p:spPr>
          <a:xfrm>
            <a:off x="2783898" y="5109141"/>
            <a:ext cx="924006" cy="84013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393539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6518498" cy="335078"/>
          </a:xfrm>
        </p:spPr>
        <p:txBody>
          <a:bodyPr/>
          <a:lstStyle/>
          <a:p>
            <a:r>
              <a:rPr lang="en-GB" dirty="0" smtClean="0"/>
              <a:t>Interpolation Issue: V0.5.8 (Liner Interpolation)</a:t>
            </a:r>
            <a:endParaRPr lang="en-GB" dirty="0"/>
          </a:p>
        </p:txBody>
      </p:sp>
      <p:sp>
        <p:nvSpPr>
          <p:cNvPr id="3" name="Content Placeholder 2"/>
          <p:cNvSpPr>
            <a:spLocks noGrp="1"/>
          </p:cNvSpPr>
          <p:nvPr>
            <p:ph idx="1"/>
          </p:nvPr>
        </p:nvSpPr>
        <p:spPr>
          <a:xfrm>
            <a:off x="285750" y="1134476"/>
            <a:ext cx="8078788" cy="630824"/>
          </a:xfrm>
        </p:spPr>
        <p:txBody>
          <a:bodyPr/>
          <a:lstStyle/>
          <a:p>
            <a:r>
              <a:rPr lang="en-GB" b="1" dirty="0" smtClean="0"/>
              <a:t>Linear Interpolation</a:t>
            </a:r>
            <a:r>
              <a:rPr lang="en-GB" dirty="0" smtClean="0"/>
              <a:t>: v0.5.8 and earlier, improvement for individual data points but noticeable over prediction at low wind speed</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9335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5506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7022554" cy="335078"/>
          </a:xfrm>
        </p:spPr>
        <p:txBody>
          <a:bodyPr/>
          <a:lstStyle/>
          <a:p>
            <a:r>
              <a:rPr lang="en-GB" dirty="0"/>
              <a:t>Interpolation </a:t>
            </a:r>
            <a:r>
              <a:rPr lang="en-GB" dirty="0" smtClean="0"/>
              <a:t>Issue: V0.5.9 (Cubic </a:t>
            </a:r>
            <a:r>
              <a:rPr lang="en-GB" dirty="0"/>
              <a:t>Interpolation)</a:t>
            </a:r>
            <a:endParaRPr lang="en-GB" dirty="0"/>
          </a:p>
        </p:txBody>
      </p:sp>
      <p:sp>
        <p:nvSpPr>
          <p:cNvPr id="3" name="Content Placeholder 2"/>
          <p:cNvSpPr>
            <a:spLocks noGrp="1"/>
          </p:cNvSpPr>
          <p:nvPr>
            <p:ph idx="1"/>
          </p:nvPr>
        </p:nvSpPr>
        <p:spPr>
          <a:xfrm>
            <a:off x="285750" y="1134476"/>
            <a:ext cx="8078788" cy="399049"/>
          </a:xfrm>
        </p:spPr>
        <p:txBody>
          <a:bodyPr/>
          <a:lstStyle/>
          <a:p>
            <a:r>
              <a:rPr lang="en-GB" b="1" dirty="0" smtClean="0"/>
              <a:t>Cubic interpolation</a:t>
            </a:r>
            <a:r>
              <a:rPr lang="en-GB" dirty="0" smtClean="0"/>
              <a:t>: introduced in v0.5.9 for PCWG-Share-01. Noticeably reduces error at low wind speed compared to linear.</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589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96843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7094562" cy="335078"/>
          </a:xfrm>
        </p:spPr>
        <p:txBody>
          <a:bodyPr/>
          <a:lstStyle/>
          <a:p>
            <a:r>
              <a:rPr lang="en-GB" dirty="0" smtClean="0"/>
              <a:t>Typical ‘By Wind Speed’ Signature of Interpolation Issue</a:t>
            </a:r>
            <a:endParaRPr lang="en-GB" dirty="0"/>
          </a:p>
        </p:txBody>
      </p:sp>
      <p:sp>
        <p:nvSpPr>
          <p:cNvPr id="3" name="Content Placeholder 2"/>
          <p:cNvSpPr>
            <a:spLocks noGrp="1"/>
          </p:cNvSpPr>
          <p:nvPr>
            <p:ph idx="1"/>
          </p:nvPr>
        </p:nvSpPr>
        <p:spPr/>
        <p:txBody>
          <a:bodyPr/>
          <a:lstStyle/>
          <a:p>
            <a:r>
              <a:rPr lang="en-GB" dirty="0" smtClean="0"/>
              <a:t>Normalised Mean Error (NME) by wind speed:</a:t>
            </a:r>
            <a:endParaRPr lang="en-GB" dirty="0"/>
          </a:p>
        </p:txBody>
      </p:sp>
      <p:sp>
        <p:nvSpPr>
          <p:cNvPr id="4" name="TextBox 3"/>
          <p:cNvSpPr txBox="1"/>
          <p:nvPr/>
        </p:nvSpPr>
        <p:spPr>
          <a:xfrm>
            <a:off x="3733800" y="2381807"/>
            <a:ext cx="4394200" cy="1200329"/>
          </a:xfrm>
          <a:prstGeom prst="rect">
            <a:avLst/>
          </a:prstGeom>
          <a:solidFill>
            <a:schemeClr val="bg1"/>
          </a:solidFill>
          <a:ln>
            <a:solidFill>
              <a:schemeClr val="tx1"/>
            </a:solidFill>
          </a:ln>
        </p:spPr>
        <p:txBody>
          <a:bodyPr wrap="square" rtlCol="0">
            <a:spAutoFit/>
          </a:bodyPr>
          <a:lstStyle/>
          <a:p>
            <a:pPr algn="ctr" fontAlgn="base">
              <a:spcBef>
                <a:spcPct val="0"/>
              </a:spcBef>
              <a:spcAft>
                <a:spcPct val="0"/>
              </a:spcAft>
            </a:pPr>
            <a:r>
              <a:rPr lang="en-GB" dirty="0">
                <a:solidFill>
                  <a:srgbClr val="000000"/>
                </a:solidFill>
                <a:latin typeface="Arial" charset="0"/>
              </a:rPr>
              <a:t>Cubic interpolation has similar but smaller errors than linear.</a:t>
            </a:r>
          </a:p>
          <a:p>
            <a:pPr algn="ctr" fontAlgn="base">
              <a:spcBef>
                <a:spcPct val="0"/>
              </a:spcBef>
              <a:spcAft>
                <a:spcPct val="0"/>
              </a:spcAft>
            </a:pPr>
            <a:endParaRPr lang="en-GB" dirty="0">
              <a:solidFill>
                <a:srgbClr val="000000"/>
              </a:solidFill>
              <a:latin typeface="Arial" charset="0"/>
            </a:endParaRPr>
          </a:p>
          <a:p>
            <a:pPr algn="ctr" fontAlgn="base">
              <a:spcBef>
                <a:spcPct val="0"/>
              </a:spcBef>
              <a:spcAft>
                <a:spcPct val="0"/>
              </a:spcAft>
            </a:pPr>
            <a:r>
              <a:rPr lang="en-GB" dirty="0">
                <a:solidFill>
                  <a:srgbClr val="000000"/>
                </a:solidFill>
                <a:latin typeface="Arial" charset="0"/>
              </a:rPr>
              <a:t>Zero-order has 0 error by definition</a:t>
            </a:r>
          </a:p>
        </p:txBody>
      </p:sp>
      <p:sp>
        <p:nvSpPr>
          <p:cNvPr id="6" name="TextBox 5"/>
          <p:cNvSpPr txBox="1"/>
          <p:nvPr/>
        </p:nvSpPr>
        <p:spPr>
          <a:xfrm>
            <a:off x="1638300" y="3938032"/>
            <a:ext cx="2349500" cy="738664"/>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rPr>
              <a:t>Cubic and linear interpolators over estimate data at the ankle</a:t>
            </a:r>
          </a:p>
        </p:txBody>
      </p:sp>
      <p:sp>
        <p:nvSpPr>
          <p:cNvPr id="7" name="TextBox 6"/>
          <p:cNvSpPr txBox="1"/>
          <p:nvPr/>
        </p:nvSpPr>
        <p:spPr>
          <a:xfrm>
            <a:off x="4445000" y="4764248"/>
            <a:ext cx="2349500" cy="738664"/>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rPr>
              <a:t>Cubic and linear interpolators under estimate data at the knee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734582"/>
            <a:ext cx="8308975"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91922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Residual Error</a:t>
            </a:r>
            <a:endParaRPr lang="en-GB" dirty="0"/>
          </a:p>
        </p:txBody>
      </p:sp>
      <p:sp>
        <p:nvSpPr>
          <p:cNvPr id="3" name="Content Placeholder 2"/>
          <p:cNvSpPr>
            <a:spLocks noGrp="1"/>
          </p:cNvSpPr>
          <p:nvPr>
            <p:ph idx="1"/>
          </p:nvPr>
        </p:nvSpPr>
        <p:spPr>
          <a:xfrm>
            <a:off x="285750" y="1016489"/>
            <a:ext cx="8078788" cy="4613275"/>
          </a:xfrm>
        </p:spPr>
        <p:txBody>
          <a:bodyPr/>
          <a:lstStyle/>
          <a:p>
            <a:r>
              <a:rPr lang="en-GB" b="1" dirty="0" smtClean="0"/>
              <a:t>Main reason for residual error</a:t>
            </a:r>
            <a:r>
              <a:rPr lang="en-GB" dirty="0" smtClean="0"/>
              <a:t>: Bin averages are used as interpolation points.  Unfortunately the bin averages do not lie exactly on the curve when the underlying function is non-linear.</a:t>
            </a:r>
            <a:endParaRPr lang="en-GB" dirty="0"/>
          </a:p>
        </p:txBody>
      </p:sp>
      <p:sp>
        <p:nvSpPr>
          <p:cNvPr id="6" name="TextBox 5"/>
          <p:cNvSpPr txBox="1"/>
          <p:nvPr/>
        </p:nvSpPr>
        <p:spPr>
          <a:xfrm>
            <a:off x="939800" y="2522666"/>
            <a:ext cx="2108200" cy="646331"/>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Cubic</a:t>
            </a:r>
          </a:p>
          <a:p>
            <a:pPr algn="ctr" fontAlgn="base">
              <a:spcBef>
                <a:spcPct val="0"/>
              </a:spcBef>
              <a:spcAft>
                <a:spcPct val="0"/>
              </a:spcAft>
            </a:pPr>
            <a:r>
              <a:rPr lang="en-GB" dirty="0">
                <a:solidFill>
                  <a:srgbClr val="000000"/>
                </a:solidFill>
                <a:latin typeface="Arial" charset="0"/>
              </a:rPr>
              <a:t>(Convex)</a:t>
            </a:r>
          </a:p>
        </p:txBody>
      </p:sp>
      <p:sp>
        <p:nvSpPr>
          <p:cNvPr id="7" name="TextBox 6"/>
          <p:cNvSpPr txBox="1"/>
          <p:nvPr/>
        </p:nvSpPr>
        <p:spPr>
          <a:xfrm>
            <a:off x="5930900" y="2497097"/>
            <a:ext cx="2108200" cy="646331"/>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Clipped</a:t>
            </a:r>
          </a:p>
          <a:p>
            <a:pPr algn="ctr" fontAlgn="base">
              <a:spcBef>
                <a:spcPct val="0"/>
              </a:spcBef>
              <a:spcAft>
                <a:spcPct val="0"/>
              </a:spcAft>
            </a:pPr>
            <a:r>
              <a:rPr lang="en-GB" dirty="0">
                <a:solidFill>
                  <a:srgbClr val="000000"/>
                </a:solidFill>
                <a:latin typeface="Arial" charset="0"/>
              </a:rPr>
              <a:t>(Concave)</a:t>
            </a:r>
          </a:p>
        </p:txBody>
      </p:sp>
      <p:sp>
        <p:nvSpPr>
          <p:cNvPr id="8" name="TextBox 7"/>
          <p:cNvSpPr txBox="1"/>
          <p:nvPr/>
        </p:nvSpPr>
        <p:spPr>
          <a:xfrm>
            <a:off x="3403600" y="2661165"/>
            <a:ext cx="2108200" cy="369332"/>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Linear</a:t>
            </a:r>
          </a:p>
        </p:txBody>
      </p:sp>
      <p:sp>
        <p:nvSpPr>
          <p:cNvPr id="9" name="TextBox 8"/>
          <p:cNvSpPr txBox="1"/>
          <p:nvPr/>
        </p:nvSpPr>
        <p:spPr>
          <a:xfrm>
            <a:off x="914400" y="4165600"/>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above the curve</a:t>
            </a:r>
          </a:p>
        </p:txBody>
      </p:sp>
      <p:sp>
        <p:nvSpPr>
          <p:cNvPr id="10" name="TextBox 9"/>
          <p:cNvSpPr txBox="1"/>
          <p:nvPr/>
        </p:nvSpPr>
        <p:spPr>
          <a:xfrm>
            <a:off x="3403600" y="4824421"/>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on the curve</a:t>
            </a:r>
          </a:p>
        </p:txBody>
      </p:sp>
      <p:sp>
        <p:nvSpPr>
          <p:cNvPr id="11" name="TextBox 10"/>
          <p:cNvSpPr txBox="1"/>
          <p:nvPr/>
        </p:nvSpPr>
        <p:spPr>
          <a:xfrm>
            <a:off x="5930900" y="3895742"/>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below the curve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2023782"/>
            <a:ext cx="8053387"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98517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do we really need?</a:t>
            </a:r>
            <a:endParaRPr lang="en-GB" dirty="0"/>
          </a:p>
        </p:txBody>
      </p:sp>
      <p:sp>
        <p:nvSpPr>
          <p:cNvPr id="4" name="TextBox 3"/>
          <p:cNvSpPr txBox="1"/>
          <p:nvPr/>
        </p:nvSpPr>
        <p:spPr>
          <a:xfrm>
            <a:off x="251520" y="1043444"/>
            <a:ext cx="4032448" cy="369332"/>
          </a:xfrm>
          <a:prstGeom prst="rect">
            <a:avLst/>
          </a:prstGeom>
          <a:noFill/>
        </p:spPr>
        <p:txBody>
          <a:bodyPr wrap="square" rtlCol="0">
            <a:spAutoFit/>
          </a:bodyPr>
          <a:lstStyle/>
          <a:p>
            <a:r>
              <a:rPr lang="en-GB" b="1" dirty="0" smtClean="0"/>
              <a:t>Power Performance Context</a:t>
            </a:r>
            <a:endParaRPr lang="en-GB" b="1" dirty="0"/>
          </a:p>
        </p:txBody>
      </p:sp>
      <p:sp>
        <p:nvSpPr>
          <p:cNvPr id="5" name="TextBox 4"/>
          <p:cNvSpPr txBox="1"/>
          <p:nvPr/>
        </p:nvSpPr>
        <p:spPr>
          <a:xfrm>
            <a:off x="265352" y="3573016"/>
            <a:ext cx="4032448" cy="369332"/>
          </a:xfrm>
          <a:prstGeom prst="rect">
            <a:avLst/>
          </a:prstGeom>
          <a:noFill/>
        </p:spPr>
        <p:txBody>
          <a:bodyPr wrap="square" rtlCol="0">
            <a:spAutoFit/>
          </a:bodyPr>
          <a:lstStyle/>
          <a:p>
            <a:r>
              <a:rPr lang="en-GB" b="1" dirty="0" smtClean="0"/>
              <a:t>Resource Assessment Context</a:t>
            </a:r>
            <a:endParaRPr lang="en-GB" b="1" dirty="0"/>
          </a:p>
        </p:txBody>
      </p:sp>
      <p:sp>
        <p:nvSpPr>
          <p:cNvPr id="6" name="TextBox 5"/>
          <p:cNvSpPr txBox="1"/>
          <p:nvPr/>
        </p:nvSpPr>
        <p:spPr>
          <a:xfrm>
            <a:off x="1187624" y="1628800"/>
            <a:ext cx="7488832" cy="1754326"/>
          </a:xfrm>
          <a:prstGeom prst="rect">
            <a:avLst/>
          </a:prstGeom>
          <a:noFill/>
        </p:spPr>
        <p:txBody>
          <a:bodyPr wrap="square" rtlCol="0">
            <a:spAutoFit/>
          </a:bodyPr>
          <a:lstStyle/>
          <a:p>
            <a:r>
              <a:rPr lang="en-GB" dirty="0" smtClean="0"/>
              <a:t>In order to conduct a power performance test we need a reference curve which can be compared to the measured curve.</a:t>
            </a:r>
          </a:p>
          <a:p>
            <a:endParaRPr lang="en-GB" dirty="0"/>
          </a:p>
          <a:p>
            <a:r>
              <a:rPr lang="en-GB" dirty="0" smtClean="0"/>
              <a:t>In this context bin averages work fine as if the reference curve is supplied as bin averages then if can be compared to a bin average measured curve</a:t>
            </a:r>
            <a:r>
              <a:rPr lang="en-GB" dirty="0"/>
              <a:t> </a:t>
            </a:r>
            <a:r>
              <a:rPr lang="en-GB" dirty="0" smtClean="0"/>
              <a:t>(with consistently defined bins).</a:t>
            </a:r>
            <a:endParaRPr lang="en-GB" dirty="0"/>
          </a:p>
        </p:txBody>
      </p:sp>
      <p:sp>
        <p:nvSpPr>
          <p:cNvPr id="7" name="TextBox 6"/>
          <p:cNvSpPr txBox="1"/>
          <p:nvPr/>
        </p:nvSpPr>
        <p:spPr>
          <a:xfrm>
            <a:off x="1187624" y="4139788"/>
            <a:ext cx="7488832" cy="646331"/>
          </a:xfrm>
          <a:prstGeom prst="rect">
            <a:avLst/>
          </a:prstGeom>
          <a:noFill/>
        </p:spPr>
        <p:txBody>
          <a:bodyPr wrap="square" rtlCol="0">
            <a:spAutoFit/>
          </a:bodyPr>
          <a:lstStyle/>
          <a:p>
            <a:r>
              <a:rPr lang="en-GB" dirty="0" smtClean="0"/>
              <a:t>Ideally we want a </a:t>
            </a:r>
            <a:r>
              <a:rPr lang="en-GB" b="1" dirty="0" smtClean="0"/>
              <a:t>continuous  power curve</a:t>
            </a:r>
            <a:r>
              <a:rPr lang="en-GB" dirty="0" smtClean="0"/>
              <a:t> which can be used with to determine the power curve for any wind speed.</a:t>
            </a:r>
          </a:p>
        </p:txBody>
      </p:sp>
      <p:sp>
        <p:nvSpPr>
          <p:cNvPr id="8" name="Rectangle 7"/>
          <p:cNvSpPr/>
          <p:nvPr/>
        </p:nvSpPr>
        <p:spPr>
          <a:xfrm>
            <a:off x="1213652" y="4931876"/>
            <a:ext cx="7930348" cy="369332"/>
          </a:xfrm>
          <a:prstGeom prst="rect">
            <a:avLst/>
          </a:prstGeom>
        </p:spPr>
        <p:txBody>
          <a:bodyPr wrap="square">
            <a:spAutoFit/>
          </a:bodyPr>
          <a:lstStyle/>
          <a:p>
            <a:r>
              <a:rPr lang="en-GB" b="1" dirty="0" smtClean="0">
                <a:solidFill>
                  <a:srgbClr val="00B0F0"/>
                </a:solidFill>
              </a:rPr>
              <a:t>Note</a:t>
            </a:r>
            <a:r>
              <a:rPr lang="en-GB" dirty="0" smtClean="0"/>
              <a:t>: This requirement is particularly pertinent for time series yields.</a:t>
            </a:r>
            <a:endParaRPr lang="en-GB" b="1" dirty="0"/>
          </a:p>
        </p:txBody>
      </p:sp>
    </p:spTree>
    <p:extLst>
      <p:ext uri="{BB962C8B-B14F-4D97-AF65-F5344CB8AC3E}">
        <p14:creationId xmlns:p14="http://schemas.microsoft.com/office/powerpoint/2010/main" val="360808696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Interpolation Strategy</a:t>
            </a:r>
            <a:endParaRPr lang="en-GB" dirty="0"/>
          </a:p>
        </p:txBody>
      </p:sp>
      <p:sp>
        <p:nvSpPr>
          <p:cNvPr id="4" name="TextBox 3"/>
          <p:cNvSpPr txBox="1"/>
          <p:nvPr/>
        </p:nvSpPr>
        <p:spPr>
          <a:xfrm>
            <a:off x="107504" y="1628800"/>
            <a:ext cx="9145016" cy="1107996"/>
          </a:xfrm>
          <a:prstGeom prst="rect">
            <a:avLst/>
          </a:prstGeom>
          <a:noFill/>
        </p:spPr>
        <p:txBody>
          <a:bodyPr wrap="square" rtlCol="0">
            <a:spAutoFit/>
          </a:bodyPr>
          <a:lstStyle/>
          <a:p>
            <a:pPr algn="ctr"/>
            <a:r>
              <a:rPr lang="en-GB" sz="2200" b="1" dirty="0" smtClean="0"/>
              <a:t>Bin averages ≠ continuous power curve</a:t>
            </a:r>
          </a:p>
          <a:p>
            <a:pPr algn="ctr"/>
            <a:endParaRPr lang="en-GB" sz="2200" b="1" dirty="0" smtClean="0"/>
          </a:p>
          <a:p>
            <a:pPr algn="ctr"/>
            <a:r>
              <a:rPr lang="en-GB" sz="2200" b="1" dirty="0" smtClean="0"/>
              <a:t>Bin Averages + Interpolation Strategy = </a:t>
            </a:r>
            <a:r>
              <a:rPr lang="en-GB" sz="2200" b="1" dirty="0"/>
              <a:t>continuous power </a:t>
            </a:r>
            <a:r>
              <a:rPr lang="en-GB" sz="2200" b="1" dirty="0" smtClean="0"/>
              <a:t>curve </a:t>
            </a:r>
          </a:p>
        </p:txBody>
      </p:sp>
      <p:sp>
        <p:nvSpPr>
          <p:cNvPr id="5" name="TextBox 4"/>
          <p:cNvSpPr txBox="1"/>
          <p:nvPr/>
        </p:nvSpPr>
        <p:spPr>
          <a:xfrm>
            <a:off x="539552" y="3543399"/>
            <a:ext cx="8280920" cy="461665"/>
          </a:xfrm>
          <a:prstGeom prst="rect">
            <a:avLst/>
          </a:prstGeom>
          <a:noFill/>
        </p:spPr>
        <p:txBody>
          <a:bodyPr wrap="square" rtlCol="0">
            <a:spAutoFit/>
          </a:bodyPr>
          <a:lstStyle/>
          <a:p>
            <a:pPr algn="ctr"/>
            <a:r>
              <a:rPr lang="en-GB" sz="2400" b="1" dirty="0" smtClean="0">
                <a:solidFill>
                  <a:srgbClr val="00B0F0"/>
                </a:solidFill>
              </a:rPr>
              <a:t>Which interpolation strategy works best? </a:t>
            </a:r>
          </a:p>
        </p:txBody>
      </p:sp>
    </p:spTree>
    <p:extLst>
      <p:ext uri="{BB962C8B-B14F-4D97-AF65-F5344CB8AC3E}">
        <p14:creationId xmlns:p14="http://schemas.microsoft.com/office/powerpoint/2010/main" val="35802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49" r="8333" b="6249"/>
          <a:stretch/>
        </p:blipFill>
        <p:spPr>
          <a:xfrm>
            <a:off x="0" y="900000"/>
            <a:ext cx="9000000" cy="5040000"/>
          </a:xfrm>
          <a:prstGeom prst="rect">
            <a:avLst/>
          </a:prstGeom>
        </p:spPr>
      </p:pic>
      <p:grpSp>
        <p:nvGrpSpPr>
          <p:cNvPr id="5" name="Group 4"/>
          <p:cNvGrpSpPr/>
          <p:nvPr/>
        </p:nvGrpSpPr>
        <p:grpSpPr>
          <a:xfrm>
            <a:off x="8000621" y="1283509"/>
            <a:ext cx="864096" cy="276999"/>
            <a:chOff x="8000621" y="1283509"/>
            <a:chExt cx="864096" cy="276999"/>
          </a:xfrm>
        </p:grpSpPr>
        <p:sp>
          <p:nvSpPr>
            <p:cNvPr id="4" name="Rectangle 3"/>
            <p:cNvSpPr/>
            <p:nvPr/>
          </p:nvSpPr>
          <p:spPr>
            <a:xfrm>
              <a:off x="8100392" y="1335251"/>
              <a:ext cx="288032" cy="2105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p:cNvSpPr txBox="1"/>
            <p:nvPr/>
          </p:nvSpPr>
          <p:spPr>
            <a:xfrm>
              <a:off x="8000621" y="1283509"/>
              <a:ext cx="864096" cy="276999"/>
            </a:xfrm>
            <a:prstGeom prst="rect">
              <a:avLst/>
            </a:prstGeom>
            <a:noFill/>
          </p:spPr>
          <p:txBody>
            <a:bodyPr wrap="square" rtlCol="0">
              <a:spAutoFit/>
            </a:bodyPr>
            <a:lstStyle/>
            <a:p>
              <a:r>
                <a:rPr lang="en-GB" sz="1200" b="1" dirty="0" smtClean="0"/>
                <a:t>Zero order</a:t>
              </a:r>
              <a:endParaRPr lang="en-GB" sz="1200" b="1" dirty="0"/>
            </a:p>
          </p:txBody>
        </p:sp>
      </p:grpSp>
      <p:sp>
        <p:nvSpPr>
          <p:cNvPr id="7" name="Rectangle 6"/>
          <p:cNvSpPr/>
          <p:nvPr/>
        </p:nvSpPr>
        <p:spPr>
          <a:xfrm>
            <a:off x="266301" y="545105"/>
            <a:ext cx="6119945" cy="369332"/>
          </a:xfrm>
          <a:prstGeom prst="rect">
            <a:avLst/>
          </a:prstGeom>
        </p:spPr>
        <p:txBody>
          <a:bodyPr wrap="none">
            <a:spAutoFit/>
          </a:bodyPr>
          <a:lstStyle/>
          <a:p>
            <a:r>
              <a:rPr lang="en-GB" b="1" dirty="0" smtClean="0"/>
              <a:t>Does the continuous curve need to intersect the bin averages?</a:t>
            </a:r>
            <a:endParaRPr lang="en-GB" b="1" dirty="0"/>
          </a:p>
        </p:txBody>
      </p:sp>
      <p:cxnSp>
        <p:nvCxnSpPr>
          <p:cNvPr id="14" name="Straight Arrow Connector 13"/>
          <p:cNvCxnSpPr>
            <a:stCxn id="15" idx="1"/>
          </p:cNvCxnSpPr>
          <p:nvPr/>
        </p:nvCxnSpPr>
        <p:spPr>
          <a:xfrm flipH="1" flipV="1">
            <a:off x="4139952" y="1700808"/>
            <a:ext cx="288032" cy="47269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27984" y="1988840"/>
            <a:ext cx="4896544" cy="369332"/>
          </a:xfrm>
          <a:prstGeom prst="rect">
            <a:avLst/>
          </a:prstGeom>
          <a:noFill/>
        </p:spPr>
        <p:txBody>
          <a:bodyPr wrap="square" rtlCol="0">
            <a:spAutoFit/>
          </a:bodyPr>
          <a:lstStyle/>
          <a:p>
            <a:r>
              <a:rPr lang="en-GB" b="1" dirty="0" smtClean="0"/>
              <a:t>Average of blue curve over bin </a:t>
            </a:r>
            <a:r>
              <a:rPr lang="en-GB" b="1" dirty="0"/>
              <a:t>≠</a:t>
            </a:r>
            <a:r>
              <a:rPr lang="en-GB" b="1" dirty="0" smtClean="0"/>
              <a:t> bin average </a:t>
            </a:r>
            <a:endParaRPr lang="en-GB" b="1" dirty="0"/>
          </a:p>
        </p:txBody>
      </p:sp>
      <p:sp>
        <p:nvSpPr>
          <p:cNvPr id="19" name="Rectangle 18"/>
          <p:cNvSpPr/>
          <p:nvPr/>
        </p:nvSpPr>
        <p:spPr>
          <a:xfrm>
            <a:off x="35496" y="6858000"/>
            <a:ext cx="9108504" cy="369332"/>
          </a:xfrm>
          <a:prstGeom prst="rect">
            <a:avLst/>
          </a:prstGeom>
        </p:spPr>
        <p:txBody>
          <a:bodyPr wrap="square">
            <a:spAutoFit/>
          </a:bodyPr>
          <a:lstStyle/>
          <a:p>
            <a:r>
              <a:rPr lang="en-GB" dirty="0" smtClean="0">
                <a:solidFill>
                  <a:schemeClr val="bg1"/>
                </a:solidFill>
              </a:rPr>
              <a:t>Power Curve Interpolation</a:t>
            </a:r>
            <a:r>
              <a:rPr lang="en-GB" dirty="0">
                <a:solidFill>
                  <a:schemeClr val="bg1"/>
                </a:solidFill>
              </a:rPr>
              <a:t>, Daniel </a:t>
            </a:r>
            <a:r>
              <a:rPr lang="en-GB" dirty="0" err="1">
                <a:solidFill>
                  <a:schemeClr val="bg1"/>
                </a:solidFill>
              </a:rPr>
              <a:t>Marmander</a:t>
            </a:r>
            <a:r>
              <a:rPr lang="en-GB" dirty="0">
                <a:solidFill>
                  <a:schemeClr val="bg1"/>
                </a:solidFill>
              </a:rPr>
              <a:t> (Natural Power</a:t>
            </a:r>
            <a:r>
              <a:rPr lang="en-GB" dirty="0" smtClean="0">
                <a:solidFill>
                  <a:schemeClr val="bg1"/>
                </a:solidFill>
              </a:rPr>
              <a:t>), PCWG Present 15 March 2016.</a:t>
            </a:r>
            <a:endParaRPr lang="en-GB" dirty="0">
              <a:solidFill>
                <a:schemeClr val="bg1"/>
              </a:solidFill>
            </a:endParaRPr>
          </a:p>
        </p:txBody>
      </p:sp>
    </p:spTree>
    <p:extLst>
      <p:ext uri="{BB962C8B-B14F-4D97-AF65-F5344CB8AC3E}">
        <p14:creationId xmlns:p14="http://schemas.microsoft.com/office/powerpoint/2010/main" val="1233345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buFont typeface="Arial" pitchFamily="34" charset="0"/>
          <a:buChar char="•"/>
          <a:defRPr dirty="0" smtClean="0"/>
        </a:defPPr>
      </a:lstStyle>
    </a:tx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5">
      <a:dk1>
        <a:srgbClr val="3C3C3B"/>
      </a:dk1>
      <a:lt1>
        <a:srgbClr val="FFFFFF"/>
      </a:lt1>
      <a:dk2>
        <a:srgbClr val="341C65"/>
      </a:dk2>
      <a:lt2>
        <a:srgbClr val="EEECE1"/>
      </a:lt2>
      <a:accent1>
        <a:srgbClr val="F39900"/>
      </a:accent1>
      <a:accent2>
        <a:srgbClr val="99AB21"/>
      </a:accent2>
      <a:accent3>
        <a:srgbClr val="5A5A59"/>
      </a:accent3>
      <a:accent4>
        <a:srgbClr val="0092D2"/>
      </a:accent4>
      <a:accent5>
        <a:srgbClr val="CC006A"/>
      </a:accent5>
      <a:accent6>
        <a:srgbClr val="141313"/>
      </a:accent6>
      <a:hlink>
        <a:srgbClr val="3C3C3B"/>
      </a:hlink>
      <a:folHlink>
        <a:srgbClr val="3C3C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489</Words>
  <Application>Microsoft Office PowerPoint</Application>
  <PresentationFormat>On-screen Show (4:3)</PresentationFormat>
  <Paragraphs>63</Paragraphs>
  <Slides>12</Slides>
  <Notes>1</Notes>
  <HiddenSlides>0</HiddenSlides>
  <MMClips>0</MMClips>
  <ScaleCrop>false</ScaleCrop>
  <HeadingPairs>
    <vt:vector size="4" baseType="variant">
      <vt:variant>
        <vt:lpstr>Theme</vt:lpstr>
      </vt:variant>
      <vt:variant>
        <vt:i4>6</vt:i4>
      </vt:variant>
      <vt:variant>
        <vt:lpstr>Slide Titles</vt:lpstr>
      </vt:variant>
      <vt:variant>
        <vt:i4>12</vt:i4>
      </vt:variant>
    </vt:vector>
  </HeadingPairs>
  <TitlesOfParts>
    <vt:vector size="18" baseType="lpstr">
      <vt:lpstr>Office Theme</vt:lpstr>
      <vt:lpstr>37_Default Design</vt:lpstr>
      <vt:lpstr>17_Default Design</vt:lpstr>
      <vt:lpstr>16_Default Design</vt:lpstr>
      <vt:lpstr>1_Office Theme</vt:lpstr>
      <vt:lpstr>3_Office Theme</vt:lpstr>
      <vt:lpstr>PowerPoint Presentation</vt:lpstr>
      <vt:lpstr>PowerPoint Presentation</vt:lpstr>
      <vt:lpstr>Interpolation Issue: V0.5.8 (Liner Interpolation)</vt:lpstr>
      <vt:lpstr>Interpolation Issue: V0.5.9 (Cubic Interpolation)</vt:lpstr>
      <vt:lpstr>Typical ‘By Wind Speed’ Signature of Interpolation Issue</vt:lpstr>
      <vt:lpstr>Residual Error</vt:lpstr>
      <vt:lpstr>What do we really need?</vt:lpstr>
      <vt:lpstr>Interpolation Strategy</vt:lpstr>
      <vt:lpstr>PowerPoint Presentation</vt:lpstr>
      <vt:lpstr>PowerPoint Presentation</vt:lpstr>
      <vt:lpstr>Comparison Cubic Interpolation vs Modified Method</vt:lpstr>
      <vt:lpstr>PowerPoint Presentation</vt:lpstr>
    </vt:vector>
  </TitlesOfParts>
  <Company>RES Group (UK)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Stuart</dc:creator>
  <cp:lastModifiedBy>Peter Stuart</cp:lastModifiedBy>
  <cp:revision>65</cp:revision>
  <dcterms:created xsi:type="dcterms:W3CDTF">2015-05-07T19:09:35Z</dcterms:created>
  <dcterms:modified xsi:type="dcterms:W3CDTF">2016-08-08T18:15:59Z</dcterms:modified>
</cp:coreProperties>
</file>